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20881975"/>
  <p:notesSz cx="6881813" cy="9750425"/>
  <p:defaultTextStyle>
    <a:defPPr>
      <a:defRPr lang="zh-TW"/>
    </a:defPPr>
    <a:lvl1pPr marL="0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9560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39121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58681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78241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97801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517362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936922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356482" algn="l" defTabSz="283912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78" y="432"/>
      </p:cViewPr>
      <p:guideLst>
        <p:guide orient="horz" pos="6577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270" y="6486948"/>
            <a:ext cx="24483060" cy="44760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20540" y="11833119"/>
            <a:ext cx="20162520" cy="53365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9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39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58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78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9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17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36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56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0882610" y="836249"/>
            <a:ext cx="6480810" cy="1781735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40180" y="836249"/>
            <a:ext cx="18962370" cy="1781735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286" y="13418604"/>
            <a:ext cx="24483060" cy="4147392"/>
          </a:xfrm>
        </p:spPr>
        <p:txBody>
          <a:bodyPr anchor="t"/>
          <a:lstStyle>
            <a:lvl1pPr algn="l">
              <a:defRPr sz="124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286" y="8850673"/>
            <a:ext cx="24483060" cy="4567931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956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39121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25868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7824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9780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51736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93692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35648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0180" y="4872462"/>
            <a:ext cx="12721590" cy="13781138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641830" y="4872462"/>
            <a:ext cx="12721590" cy="13781138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4674277"/>
            <a:ext cx="12726592" cy="1948016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560" indent="0">
              <a:buNone/>
              <a:defRPr sz="6200" b="1"/>
            </a:lvl2pPr>
            <a:lvl3pPr marL="2839121" indent="0">
              <a:buNone/>
              <a:defRPr sz="5600" b="1"/>
            </a:lvl3pPr>
            <a:lvl4pPr marL="4258681" indent="0">
              <a:buNone/>
              <a:defRPr sz="5000" b="1"/>
            </a:lvl4pPr>
            <a:lvl5pPr marL="5678241" indent="0">
              <a:buNone/>
              <a:defRPr sz="5000" b="1"/>
            </a:lvl5pPr>
            <a:lvl6pPr marL="7097801" indent="0">
              <a:buNone/>
              <a:defRPr sz="5000" b="1"/>
            </a:lvl6pPr>
            <a:lvl7pPr marL="8517362" indent="0">
              <a:buNone/>
              <a:defRPr sz="5000" b="1"/>
            </a:lvl7pPr>
            <a:lvl8pPr marL="9936922" indent="0">
              <a:buNone/>
              <a:defRPr sz="5000" b="1"/>
            </a:lvl8pPr>
            <a:lvl9pPr marL="11356482" indent="0">
              <a:buNone/>
              <a:defRPr sz="5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180" y="6622293"/>
            <a:ext cx="12726592" cy="12031306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830" y="4674277"/>
            <a:ext cx="12731591" cy="1948016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560" indent="0">
              <a:buNone/>
              <a:defRPr sz="6200" b="1"/>
            </a:lvl2pPr>
            <a:lvl3pPr marL="2839121" indent="0">
              <a:buNone/>
              <a:defRPr sz="5600" b="1"/>
            </a:lvl3pPr>
            <a:lvl4pPr marL="4258681" indent="0">
              <a:buNone/>
              <a:defRPr sz="5000" b="1"/>
            </a:lvl4pPr>
            <a:lvl5pPr marL="5678241" indent="0">
              <a:buNone/>
              <a:defRPr sz="5000" b="1"/>
            </a:lvl5pPr>
            <a:lvl6pPr marL="7097801" indent="0">
              <a:buNone/>
              <a:defRPr sz="5000" b="1"/>
            </a:lvl6pPr>
            <a:lvl7pPr marL="8517362" indent="0">
              <a:buNone/>
              <a:defRPr sz="5000" b="1"/>
            </a:lvl7pPr>
            <a:lvl8pPr marL="9936922" indent="0">
              <a:buNone/>
              <a:defRPr sz="5000" b="1"/>
            </a:lvl8pPr>
            <a:lvl9pPr marL="11356482" indent="0">
              <a:buNone/>
              <a:defRPr sz="5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830" y="6622293"/>
            <a:ext cx="12731591" cy="12031306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2" y="831412"/>
            <a:ext cx="9476186" cy="3538335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407" y="831414"/>
            <a:ext cx="16102013" cy="17822187"/>
          </a:xfrm>
        </p:spPr>
        <p:txBody>
          <a:bodyPr/>
          <a:lstStyle>
            <a:lvl1pPr>
              <a:defRPr sz="9900"/>
            </a:lvl1pPr>
            <a:lvl2pPr>
              <a:defRPr sz="8700"/>
            </a:lvl2pPr>
            <a:lvl3pPr>
              <a:defRPr sz="75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182" y="4369748"/>
            <a:ext cx="9476186" cy="14283852"/>
          </a:xfrm>
        </p:spPr>
        <p:txBody>
          <a:bodyPr/>
          <a:lstStyle>
            <a:lvl1pPr marL="0" indent="0">
              <a:buNone/>
              <a:defRPr sz="4300"/>
            </a:lvl1pPr>
            <a:lvl2pPr marL="1419560" indent="0">
              <a:buNone/>
              <a:defRPr sz="3700"/>
            </a:lvl2pPr>
            <a:lvl3pPr marL="2839121" indent="0">
              <a:buNone/>
              <a:defRPr sz="3100"/>
            </a:lvl3pPr>
            <a:lvl4pPr marL="4258681" indent="0">
              <a:buNone/>
              <a:defRPr sz="2800"/>
            </a:lvl4pPr>
            <a:lvl5pPr marL="5678241" indent="0">
              <a:buNone/>
              <a:defRPr sz="2800"/>
            </a:lvl5pPr>
            <a:lvl6pPr marL="7097801" indent="0">
              <a:buNone/>
              <a:defRPr sz="2800"/>
            </a:lvl6pPr>
            <a:lvl7pPr marL="8517362" indent="0">
              <a:buNone/>
              <a:defRPr sz="2800"/>
            </a:lvl7pPr>
            <a:lvl8pPr marL="9936922" indent="0">
              <a:buNone/>
              <a:defRPr sz="2800"/>
            </a:lvl8pPr>
            <a:lvl9pPr marL="11356482" indent="0">
              <a:buNone/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707" y="14617382"/>
            <a:ext cx="17282160" cy="1725665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707" y="1865843"/>
            <a:ext cx="17282160" cy="12529185"/>
          </a:xfrm>
        </p:spPr>
        <p:txBody>
          <a:bodyPr/>
          <a:lstStyle>
            <a:lvl1pPr marL="0" indent="0">
              <a:buNone/>
              <a:defRPr sz="9900"/>
            </a:lvl1pPr>
            <a:lvl2pPr marL="1419560" indent="0">
              <a:buNone/>
              <a:defRPr sz="8700"/>
            </a:lvl2pPr>
            <a:lvl3pPr marL="2839121" indent="0">
              <a:buNone/>
              <a:defRPr sz="7500"/>
            </a:lvl3pPr>
            <a:lvl4pPr marL="4258681" indent="0">
              <a:buNone/>
              <a:defRPr sz="6200"/>
            </a:lvl4pPr>
            <a:lvl5pPr marL="5678241" indent="0">
              <a:buNone/>
              <a:defRPr sz="6200"/>
            </a:lvl5pPr>
            <a:lvl6pPr marL="7097801" indent="0">
              <a:buNone/>
              <a:defRPr sz="6200"/>
            </a:lvl6pPr>
            <a:lvl7pPr marL="8517362" indent="0">
              <a:buNone/>
              <a:defRPr sz="6200"/>
            </a:lvl7pPr>
            <a:lvl8pPr marL="9936922" indent="0">
              <a:buNone/>
              <a:defRPr sz="6200"/>
            </a:lvl8pPr>
            <a:lvl9pPr marL="11356482" indent="0">
              <a:buNone/>
              <a:defRPr sz="6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707" y="16343047"/>
            <a:ext cx="17282160" cy="2450730"/>
          </a:xfrm>
        </p:spPr>
        <p:txBody>
          <a:bodyPr/>
          <a:lstStyle>
            <a:lvl1pPr marL="0" indent="0">
              <a:buNone/>
              <a:defRPr sz="4300"/>
            </a:lvl1pPr>
            <a:lvl2pPr marL="1419560" indent="0">
              <a:buNone/>
              <a:defRPr sz="3700"/>
            </a:lvl2pPr>
            <a:lvl3pPr marL="2839121" indent="0">
              <a:buNone/>
              <a:defRPr sz="3100"/>
            </a:lvl3pPr>
            <a:lvl4pPr marL="4258681" indent="0">
              <a:buNone/>
              <a:defRPr sz="2800"/>
            </a:lvl4pPr>
            <a:lvl5pPr marL="5678241" indent="0">
              <a:buNone/>
              <a:defRPr sz="2800"/>
            </a:lvl5pPr>
            <a:lvl6pPr marL="7097801" indent="0">
              <a:buNone/>
              <a:defRPr sz="2800"/>
            </a:lvl6pPr>
            <a:lvl7pPr marL="8517362" indent="0">
              <a:buNone/>
              <a:defRPr sz="2800"/>
            </a:lvl7pPr>
            <a:lvl8pPr marL="9936922" indent="0">
              <a:buNone/>
              <a:defRPr sz="2800"/>
            </a:lvl8pPr>
            <a:lvl9pPr marL="11356482" indent="0">
              <a:buNone/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40180" y="836247"/>
            <a:ext cx="25923240" cy="3480329"/>
          </a:xfrm>
          <a:prstGeom prst="rect">
            <a:avLst/>
          </a:prstGeom>
        </p:spPr>
        <p:txBody>
          <a:bodyPr vert="horz" lIns="283912" tIns="141956" rIns="283912" bIns="14195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4872462"/>
            <a:ext cx="25923240" cy="13781138"/>
          </a:xfrm>
          <a:prstGeom prst="rect">
            <a:avLst/>
          </a:prstGeom>
        </p:spPr>
        <p:txBody>
          <a:bodyPr vert="horz" lIns="283912" tIns="141956" rIns="283912" bIns="14195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40180" y="19354499"/>
            <a:ext cx="6720840" cy="1111772"/>
          </a:xfrm>
          <a:prstGeom prst="rect">
            <a:avLst/>
          </a:prstGeom>
        </p:spPr>
        <p:txBody>
          <a:bodyPr vert="horz" lIns="283912" tIns="141956" rIns="283912" bIns="141956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5C444-4E95-493B-835A-75FB4C9C3C27}" type="datetimeFigureOut">
              <a:rPr lang="zh-TW" altLang="en-US" smtClean="0"/>
              <a:pPr/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841230" y="19354499"/>
            <a:ext cx="9121140" cy="1111772"/>
          </a:xfrm>
          <a:prstGeom prst="rect">
            <a:avLst/>
          </a:prstGeom>
        </p:spPr>
        <p:txBody>
          <a:bodyPr vert="horz" lIns="283912" tIns="141956" rIns="283912" bIns="141956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642580" y="19354499"/>
            <a:ext cx="6720840" cy="1111772"/>
          </a:xfrm>
          <a:prstGeom prst="rect">
            <a:avLst/>
          </a:prstGeom>
        </p:spPr>
        <p:txBody>
          <a:bodyPr vert="horz" lIns="283912" tIns="141956" rIns="283912" bIns="141956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AE31-D431-481B-8C08-28A2E5AF9D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39121" rtl="0" eaLnBrk="1" latinLnBrk="0" hangingPunct="1">
        <a:spcBef>
          <a:spcPct val="0"/>
        </a:spcBef>
        <a:buNone/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4670" indent="-1064670" algn="l" defTabSz="2839121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6785" indent="-887225" algn="l" defTabSz="2839121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48901" indent="-709780" algn="l" defTabSz="2839121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68461" indent="-709780" algn="l" defTabSz="2839121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88021" indent="-709780" algn="l" defTabSz="2839121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07582" indent="-709780" algn="l" defTabSz="2839121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27142" indent="-709780" algn="l" defTabSz="2839121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46702" indent="-709780" algn="l" defTabSz="2839121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066262" indent="-709780" algn="l" defTabSz="2839121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560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39121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58681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78241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97801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17362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36922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56482" algn="l" defTabSz="2839121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6922080" y="14984461"/>
            <a:ext cx="11198237" cy="561017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wrap="square" lIns="69522" tIns="34759" rIns="69522" bIns="34759">
            <a:spAutoFit/>
          </a:bodyPr>
          <a:lstStyle/>
          <a:p>
            <a:r>
              <a:rPr lang="en-US" altLang="zh-TW" sz="4000" dirty="0"/>
              <a:t>1.</a:t>
            </a:r>
            <a:r>
              <a:rPr lang="zh-TW" altLang="zh-TW" sz="4000" dirty="0"/>
              <a:t>運用進階實證知識與倫理決策能力於臨床實務。</a:t>
            </a:r>
          </a:p>
          <a:p>
            <a:r>
              <a:rPr lang="en-US" altLang="zh-TW" sz="4000" dirty="0"/>
              <a:t>2.</a:t>
            </a:r>
            <a:r>
              <a:rPr lang="zh-TW" altLang="zh-TW" sz="4000" dirty="0"/>
              <a:t>運用進階生理病理知識於臨床決策，展現</a:t>
            </a:r>
            <a:r>
              <a:rPr lang="zh-TW" altLang="zh-TW" sz="4000" dirty="0" smtClean="0"/>
              <a:t>對於</a:t>
            </a:r>
            <a:endParaRPr lang="en-US" altLang="zh-TW" sz="4000" dirty="0" smtClean="0"/>
          </a:p>
          <a:p>
            <a:r>
              <a:rPr lang="en-US" altLang="zh-TW" sz="4000" dirty="0"/>
              <a:t> </a:t>
            </a:r>
            <a:r>
              <a:rPr lang="en-US" altLang="zh-TW" sz="4000" dirty="0" smtClean="0"/>
              <a:t>   </a:t>
            </a:r>
            <a:r>
              <a:rPr lang="zh-TW" altLang="zh-TW" sz="4000" dirty="0" smtClean="0"/>
              <a:t>臨床問題</a:t>
            </a:r>
            <a:r>
              <a:rPr lang="zh-TW" altLang="zh-TW" sz="4000" dirty="0"/>
              <a:t>的鑑別性診斷能力。</a:t>
            </a:r>
          </a:p>
          <a:p>
            <a:r>
              <a:rPr lang="en-US" altLang="zh-TW" sz="4000" dirty="0"/>
              <a:t>3.</a:t>
            </a:r>
            <a:r>
              <a:rPr lang="zh-TW" altLang="zh-TW" sz="4000" dirty="0"/>
              <a:t>具備病人及家屬健康促進計劃的指導與諮詢能力</a:t>
            </a:r>
          </a:p>
          <a:p>
            <a:r>
              <a:rPr lang="en-US" altLang="zh-TW" sz="4000" dirty="0"/>
              <a:t>4.</a:t>
            </a:r>
            <a:r>
              <a:rPr lang="zh-TW" altLang="zh-TW" sz="4000" dirty="0"/>
              <a:t>展現與醫療團隊合作、溝通與領導之能力</a:t>
            </a:r>
          </a:p>
          <a:p>
            <a:r>
              <a:rPr lang="en-US" altLang="zh-TW" sz="4000" dirty="0"/>
              <a:t>5.</a:t>
            </a:r>
            <a:r>
              <a:rPr lang="zh-TW" altLang="zh-TW" sz="4000" dirty="0"/>
              <a:t>進行以實證為基礎研究，應用實證研究結果</a:t>
            </a:r>
            <a:r>
              <a:rPr lang="zh-TW" altLang="zh-TW" sz="4000" dirty="0" smtClean="0"/>
              <a:t>與</a:t>
            </a:r>
            <a:endParaRPr lang="en-US" altLang="zh-TW" sz="4000" dirty="0" smtClean="0"/>
          </a:p>
          <a:p>
            <a:r>
              <a:rPr lang="en-US" altLang="zh-TW" sz="4000" dirty="0"/>
              <a:t> </a:t>
            </a:r>
            <a:r>
              <a:rPr lang="en-US" altLang="zh-TW" sz="4000" dirty="0" smtClean="0"/>
              <a:t>   </a:t>
            </a:r>
            <a:r>
              <a:rPr lang="zh-TW" altLang="zh-TW" sz="4000" dirty="0" smtClean="0"/>
              <a:t>臨床照</a:t>
            </a:r>
            <a:r>
              <a:rPr lang="zh-TW" altLang="zh-TW" sz="4000" dirty="0"/>
              <a:t>護指引，提升照護品質</a:t>
            </a:r>
          </a:p>
          <a:p>
            <a:r>
              <a:rPr lang="en-US" altLang="zh-TW" sz="4000" dirty="0"/>
              <a:t>6.</a:t>
            </a:r>
            <a:r>
              <a:rPr lang="zh-TW" altLang="zh-TW" sz="4000" dirty="0"/>
              <a:t>落實專業規範於臨床照顧並倡議個案權益</a:t>
            </a:r>
            <a:r>
              <a:rPr lang="zh-TW" altLang="zh-TW" sz="4000" dirty="0" smtClean="0"/>
              <a:t>。</a:t>
            </a:r>
            <a:endParaRPr lang="en-US" altLang="zh-TW" sz="4000" smtClean="0"/>
          </a:p>
          <a:p>
            <a:endParaRPr lang="en-US" altLang="zh-TW" sz="4000" dirty="0">
              <a:latin typeface="+mn-ea"/>
              <a:ea typeface="全真特明體" pitchFamily="49" charset="-12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701888" y="3035090"/>
            <a:ext cx="3445429" cy="93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522" tIns="34759" rIns="69522" bIns="34759">
            <a:spAutoFit/>
          </a:bodyPr>
          <a:lstStyle/>
          <a:p>
            <a:pPr defTabSz="2971181">
              <a:spcBef>
                <a:spcPct val="50000"/>
              </a:spcBef>
              <a:defRPr/>
            </a:pPr>
            <a:endParaRPr lang="zh-TW" altLang="zh-TW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全真特明體" pitchFamily="49" charset="-120"/>
            </a:endParaRPr>
          </a:p>
        </p:txBody>
      </p: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7487432" y="3024163"/>
            <a:ext cx="18866096" cy="19162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wrap="none" lIns="69540" tIns="34769" rIns="69540" bIns="34769" anchor="ctr"/>
          <a:lstStyle/>
          <a:p>
            <a:r>
              <a:rPr lang="en-US" altLang="zh-TW" sz="3700" dirty="0" smtClean="0">
                <a:latin typeface="+mn-ea"/>
                <a:ea typeface="全真特明體" pitchFamily="49" charset="-120"/>
              </a:rPr>
              <a:t>  1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.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能運用專業進階理論與實證知識於臨床實務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。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 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     4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.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能與照護團隊有效溝通與合作。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    </a:t>
            </a:r>
          </a:p>
          <a:p>
            <a:r>
              <a:rPr lang="en-US" altLang="zh-TW" sz="3700" dirty="0" smtClean="0">
                <a:latin typeface="+mn-ea"/>
                <a:ea typeface="全真特明體" pitchFamily="49" charset="-120"/>
              </a:rPr>
              <a:t>  2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.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能展現諮詢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與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專業引導能力於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臨床實務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。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 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                    5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.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具專科領域的護理研究能力。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 </a:t>
            </a:r>
            <a:endParaRPr lang="zh-TW" altLang="zh-TW" sz="3700" dirty="0">
              <a:latin typeface="+mn-ea"/>
              <a:ea typeface="全真特明體" pitchFamily="49" charset="-120"/>
            </a:endParaRPr>
          </a:p>
          <a:p>
            <a:r>
              <a:rPr lang="en-US" altLang="zh-TW" sz="3700" dirty="0" smtClean="0">
                <a:latin typeface="+mn-ea"/>
                <a:ea typeface="全真特明體" pitchFamily="49" charset="-120"/>
              </a:rPr>
              <a:t>  3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.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具領導團隊能力以提昇照護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品質</a:t>
            </a:r>
            <a:r>
              <a:rPr lang="zh-TW" altLang="zh-TW" sz="3600" dirty="0" smtClean="0"/>
              <a:t>。</a:t>
            </a:r>
            <a:r>
              <a:rPr lang="en-US" altLang="zh-TW" sz="3600" dirty="0" smtClean="0"/>
              <a:t>                             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6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.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能展現專業規範與倫理素養。</a:t>
            </a: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5212654" y="8208075"/>
            <a:ext cx="6310001" cy="2917130"/>
          </a:xfrm>
          <a:prstGeom prst="rect">
            <a:avLst/>
          </a:prstGeom>
          <a:solidFill>
            <a:srgbClr val="CCFF99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wrap="square" lIns="69522" tIns="34759" rIns="69522" bIns="34759">
            <a:spAutoFit/>
          </a:bodyPr>
          <a:lstStyle/>
          <a:p>
            <a:pPr defTabSz="2967275"/>
            <a:r>
              <a:rPr lang="zh-TW" altLang="zh-TW" sz="3700" dirty="0">
                <a:latin typeface="+mn-ea"/>
                <a:ea typeface="全真特明體" pitchFamily="49" charset="-120"/>
              </a:rPr>
              <a:t>進階病理生理學</a:t>
            </a:r>
            <a:endParaRPr lang="en-US" altLang="zh-TW" sz="3700" dirty="0">
              <a:latin typeface="+mn-ea"/>
              <a:ea typeface="全真特明體" pitchFamily="49" charset="-120"/>
            </a:endParaRPr>
          </a:p>
          <a:p>
            <a:pPr defTabSz="2967275"/>
            <a:r>
              <a:rPr lang="zh-TW" altLang="en-US" sz="3700" dirty="0" smtClean="0">
                <a:latin typeface="+mn-ea"/>
                <a:ea typeface="全真特明體" pitchFamily="49" charset="-120"/>
              </a:rPr>
              <a:t>進階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臨床護理學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(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一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)</a:t>
            </a:r>
          </a:p>
          <a:p>
            <a:pPr defTabSz="2967275"/>
            <a:r>
              <a:rPr lang="zh-TW" altLang="en-US" sz="3700" dirty="0" smtClean="0">
                <a:latin typeface="+mn-ea"/>
                <a:ea typeface="全真特明體" pitchFamily="49" charset="-120"/>
              </a:rPr>
              <a:t>進階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臨床護理學實習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(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一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)</a:t>
            </a:r>
          </a:p>
          <a:p>
            <a:pPr defTabSz="2967275"/>
            <a:r>
              <a:rPr lang="zh-TW" altLang="en-US" sz="3700" dirty="0">
                <a:latin typeface="+mn-ea"/>
                <a:ea typeface="全真特明體" pitchFamily="49" charset="-120"/>
              </a:rPr>
              <a:t>進階臨床護理學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(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二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)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 </a:t>
            </a:r>
            <a:endParaRPr lang="en-US" altLang="zh-TW" sz="3700" dirty="0" smtClean="0">
              <a:latin typeface="+mn-ea"/>
              <a:ea typeface="全真特明體" pitchFamily="49" charset="-120"/>
            </a:endParaRPr>
          </a:p>
          <a:p>
            <a:pPr defTabSz="2967275"/>
            <a:r>
              <a:rPr lang="zh-TW" altLang="en-US" sz="3700" dirty="0" smtClean="0">
                <a:latin typeface="+mn-ea"/>
                <a:ea typeface="全真特明體" pitchFamily="49" charset="-120"/>
              </a:rPr>
              <a:t>進階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臨床護理學實習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(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二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)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19344824" y="8243937"/>
            <a:ext cx="8264236" cy="2917130"/>
          </a:xfrm>
          <a:prstGeom prst="rect">
            <a:avLst/>
          </a:prstGeom>
          <a:solidFill>
            <a:srgbClr val="CCFF99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square" lIns="69522" tIns="34759" rIns="69522" bIns="34759">
            <a:spAutoFit/>
          </a:bodyPr>
          <a:lstStyle/>
          <a:p>
            <a:pPr defTabSz="2967275"/>
            <a:r>
              <a:rPr lang="zh-TW" altLang="zh-TW" sz="3700" dirty="0" smtClean="0">
                <a:latin typeface="+mn-ea"/>
                <a:ea typeface="全真特明體" pitchFamily="49" charset="-120"/>
              </a:rPr>
              <a:t>進階病理生理學</a:t>
            </a:r>
            <a:endParaRPr lang="en-US" altLang="zh-TW" sz="3700" dirty="0" smtClean="0">
              <a:latin typeface="+mn-ea"/>
              <a:ea typeface="全真特明體" pitchFamily="49" charset="-120"/>
            </a:endParaRPr>
          </a:p>
          <a:p>
            <a:pPr defTabSz="2967275"/>
            <a:r>
              <a:rPr lang="zh-TW" altLang="zh-TW" sz="3700" dirty="0" smtClean="0">
                <a:latin typeface="+mn-ea"/>
                <a:ea typeface="全真特明體" pitchFamily="49" charset="-120"/>
              </a:rPr>
              <a:t>進階護理師角色與發展</a:t>
            </a:r>
            <a:endParaRPr lang="en-US" altLang="zh-TW" sz="3700" dirty="0" smtClean="0">
              <a:latin typeface="+mn-ea"/>
              <a:ea typeface="全真特明體" pitchFamily="49" charset="-120"/>
            </a:endParaRPr>
          </a:p>
          <a:p>
            <a:pPr defTabSz="2967275"/>
            <a:r>
              <a:rPr lang="zh-TW" altLang="en-US" sz="3700" dirty="0" smtClean="0">
                <a:latin typeface="+mn-ea"/>
                <a:ea typeface="全真特明體" pitchFamily="49" charset="-120"/>
              </a:rPr>
              <a:t>臨床藥理及治療學</a:t>
            </a:r>
            <a:endParaRPr lang="en-US" altLang="zh-TW" sz="3700" dirty="0" smtClean="0">
              <a:latin typeface="+mn-ea"/>
              <a:ea typeface="全真特明體" pitchFamily="49" charset="-120"/>
            </a:endParaRPr>
          </a:p>
          <a:p>
            <a:pPr defTabSz="2967275"/>
            <a:r>
              <a:rPr lang="zh-TW" altLang="en-US" sz="3700" dirty="0" smtClean="0">
                <a:latin typeface="+mn-ea"/>
                <a:ea typeface="全真特明體" pitchFamily="49" charset="-120"/>
              </a:rPr>
              <a:t>成人專科護理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I 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、成人專科護理實習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I </a:t>
            </a:r>
          </a:p>
          <a:p>
            <a:pPr defTabSz="2967275"/>
            <a:r>
              <a:rPr lang="zh-TW" altLang="en-US" sz="3700" dirty="0" smtClean="0">
                <a:latin typeface="+mn-ea"/>
                <a:ea typeface="全真特明體" pitchFamily="49" charset="-120"/>
              </a:rPr>
              <a:t>成人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專科護理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II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 、成人專科護理實習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II</a:t>
            </a:r>
            <a:endParaRPr lang="en-US" altLang="zh-TW" sz="3700" dirty="0">
              <a:latin typeface="+mn-ea"/>
              <a:ea typeface="全真特明體" pitchFamily="49" charset="-120"/>
            </a:endParaRP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7487432" y="1624159"/>
            <a:ext cx="18866097" cy="72506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9522" tIns="34759" rIns="69522" bIns="34759">
            <a:spAutoFit/>
          </a:bodyPr>
          <a:lstStyle/>
          <a:p>
            <a:pPr algn="ctr" defTabSz="2971181">
              <a:spcBef>
                <a:spcPct val="50000"/>
              </a:spcBef>
              <a:defRPr/>
            </a:pPr>
            <a:r>
              <a:rPr lang="zh-TW" altLang="en-US" sz="43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全真特明體" pitchFamily="49" charset="-120"/>
              </a:rPr>
              <a:t>培育具備健康照護、研究及決策能力的進階執業護理專家</a:t>
            </a:r>
          </a:p>
        </p:txBody>
      </p:sp>
      <p:sp>
        <p:nvSpPr>
          <p:cNvPr id="11" name="Rectangle 58"/>
          <p:cNvSpPr>
            <a:spLocks noChangeArrowheads="1"/>
          </p:cNvSpPr>
          <p:nvPr/>
        </p:nvSpPr>
        <p:spPr bwMode="auto">
          <a:xfrm>
            <a:off x="5185952" y="11744101"/>
            <a:ext cx="22439794" cy="1754667"/>
          </a:xfrm>
          <a:prstGeom prst="rect">
            <a:avLst/>
          </a:prstGeom>
          <a:solidFill>
            <a:srgbClr val="CCECFF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lIns="69522" tIns="34759" rIns="69522" bIns="34759" anchor="ctr"/>
          <a:lstStyle/>
          <a:p>
            <a:pPr algn="ctr" defTabSz="2971181">
              <a:defRPr/>
            </a:pPr>
            <a:r>
              <a:rPr lang="en-US" altLang="zh-TW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全真特明體" pitchFamily="49" charset="-120"/>
              </a:rPr>
              <a:t> </a:t>
            </a:r>
            <a:r>
              <a:rPr lang="zh-TW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全真特明體" pitchFamily="49" charset="-120"/>
              </a:rPr>
              <a:t>、</a:t>
            </a:r>
            <a:endParaRPr lang="en-US" altLang="zh-TW" dirty="0">
              <a:effectLst>
                <a:outerShdw blurRad="38100" dist="38100" dir="2700000" algn="tl">
                  <a:srgbClr val="FFFFFF"/>
                </a:outerShdw>
              </a:effectLst>
              <a:latin typeface="+mn-ea"/>
              <a:ea typeface="全真特明體" pitchFamily="49" charset="-120"/>
            </a:endParaRPr>
          </a:p>
        </p:txBody>
      </p:sp>
      <p:sp>
        <p:nvSpPr>
          <p:cNvPr id="12" name="AutoShape 60"/>
          <p:cNvSpPr>
            <a:spLocks noChangeArrowheads="1"/>
          </p:cNvSpPr>
          <p:nvPr/>
        </p:nvSpPr>
        <p:spPr bwMode="auto">
          <a:xfrm>
            <a:off x="15841960" y="2423526"/>
            <a:ext cx="455058" cy="459212"/>
          </a:xfrm>
          <a:prstGeom prst="downArrow">
            <a:avLst>
              <a:gd name="adj1" fmla="val 50000"/>
              <a:gd name="adj2" fmla="val 28168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69522" tIns="34759" rIns="69522" bIns="34759" anchor="ctr"/>
          <a:lstStyle/>
          <a:p>
            <a:pPr algn="ctr" defTabSz="2971181">
              <a:defRPr/>
            </a:pPr>
            <a:endParaRPr lang="zh-TW" altLang="zh-TW" dirty="0">
              <a:effectLst>
                <a:outerShdw blurRad="38100" dist="38100" dir="2700000" algn="tl">
                  <a:srgbClr val="FFFFFF"/>
                </a:outerShdw>
              </a:effectLst>
              <a:latin typeface="+mn-ea"/>
              <a:ea typeface="全真特明體" pitchFamily="49" charset="-120"/>
            </a:endParaRPr>
          </a:p>
        </p:txBody>
      </p:sp>
      <p:sp>
        <p:nvSpPr>
          <p:cNvPr id="13" name="AutoShape 91"/>
          <p:cNvSpPr>
            <a:spLocks noChangeArrowheads="1"/>
          </p:cNvSpPr>
          <p:nvPr/>
        </p:nvSpPr>
        <p:spPr bwMode="auto">
          <a:xfrm>
            <a:off x="9280037" y="13760325"/>
            <a:ext cx="450056" cy="43504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69540" tIns="34769" rIns="69540" bIns="34769" anchor="ctr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14" name="Text Box 92"/>
          <p:cNvSpPr txBox="1">
            <a:spLocks noChangeArrowheads="1"/>
          </p:cNvSpPr>
          <p:nvPr/>
        </p:nvSpPr>
        <p:spPr bwMode="auto">
          <a:xfrm>
            <a:off x="648272" y="1584083"/>
            <a:ext cx="3960000" cy="720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9522" tIns="34759" rIns="69522" bIns="34759">
            <a:spAutoFit/>
          </a:bodyPr>
          <a:lstStyle/>
          <a:p>
            <a:pPr algn="ctr" defTabSz="2971181">
              <a:spcBef>
                <a:spcPct val="50000"/>
              </a:spcBef>
              <a:defRPr/>
            </a:pPr>
            <a:r>
              <a:rPr lang="zh-TW" altLang="en-US" sz="43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全真特明體" pitchFamily="49" charset="-120"/>
              </a:rPr>
              <a:t>教育目標</a:t>
            </a:r>
          </a:p>
        </p:txBody>
      </p:sp>
      <p:sp>
        <p:nvSpPr>
          <p:cNvPr id="15" name="Text Box 95"/>
          <p:cNvSpPr txBox="1">
            <a:spLocks noChangeArrowheads="1"/>
          </p:cNvSpPr>
          <p:nvPr/>
        </p:nvSpPr>
        <p:spPr bwMode="auto">
          <a:xfrm>
            <a:off x="504256" y="8175820"/>
            <a:ext cx="3960000" cy="720000"/>
          </a:xfrm>
          <a:prstGeom prst="rect">
            <a:avLst/>
          </a:prstGeom>
          <a:solidFill>
            <a:srgbClr val="CC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9522" tIns="34759" rIns="69522" bIns="34759">
            <a:spAutoFit/>
          </a:bodyPr>
          <a:lstStyle/>
          <a:p>
            <a:pPr algn="ctr" defTabSz="2971181">
              <a:spcBef>
                <a:spcPct val="50000"/>
              </a:spcBef>
              <a:defRPr/>
            </a:pPr>
            <a:r>
              <a:rPr lang="zh-TW" altLang="en-US" sz="43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全真特明體" pitchFamily="49" charset="-120"/>
              </a:rPr>
              <a:t>各組必修課程</a:t>
            </a:r>
          </a:p>
        </p:txBody>
      </p:sp>
      <p:sp>
        <p:nvSpPr>
          <p:cNvPr id="16" name="Text Box 96"/>
          <p:cNvSpPr txBox="1">
            <a:spLocks noChangeArrowheads="1"/>
          </p:cNvSpPr>
          <p:nvPr/>
        </p:nvSpPr>
        <p:spPr bwMode="auto">
          <a:xfrm>
            <a:off x="576704" y="5400427"/>
            <a:ext cx="3960000" cy="720000"/>
          </a:xfrm>
          <a:prstGeom prst="rect">
            <a:avLst/>
          </a:prstGeom>
          <a:solidFill>
            <a:srgbClr val="FFCDE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9522" tIns="34759" rIns="69522" bIns="34759">
            <a:spAutoFit/>
          </a:bodyPr>
          <a:lstStyle/>
          <a:p>
            <a:pPr algn="ctr" defTabSz="2971181">
              <a:spcBef>
                <a:spcPct val="50000"/>
              </a:spcBef>
              <a:defRPr/>
            </a:pPr>
            <a:r>
              <a:rPr lang="zh-TW" altLang="en-US" sz="43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全真特明體" pitchFamily="49" charset="-120"/>
              </a:rPr>
              <a:t>共同必修課程</a:t>
            </a:r>
          </a:p>
        </p:txBody>
      </p:sp>
      <p:sp>
        <p:nvSpPr>
          <p:cNvPr id="17" name="Text Box 97"/>
          <p:cNvSpPr txBox="1">
            <a:spLocks noChangeArrowheads="1"/>
          </p:cNvSpPr>
          <p:nvPr/>
        </p:nvSpPr>
        <p:spPr bwMode="auto">
          <a:xfrm>
            <a:off x="465196" y="11744101"/>
            <a:ext cx="3960000" cy="720000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69522" tIns="34759" rIns="69522" bIns="34759">
            <a:spAutoFit/>
          </a:bodyPr>
          <a:lstStyle/>
          <a:p>
            <a:pPr algn="ctr" defTabSz="2971181">
              <a:spcBef>
                <a:spcPct val="50000"/>
              </a:spcBef>
              <a:defRPr/>
            </a:pPr>
            <a:r>
              <a:rPr lang="zh-TW" altLang="en-US" sz="43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全真特明體" pitchFamily="49" charset="-120"/>
              </a:rPr>
              <a:t>共同選修課程</a:t>
            </a: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5184776" y="11693936"/>
            <a:ext cx="22440969" cy="177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522" tIns="34759" rIns="69522" bIns="34759">
            <a:spAutoFit/>
          </a:bodyPr>
          <a:lstStyle/>
          <a:p>
            <a:pPr>
              <a:spcBef>
                <a:spcPts val="40"/>
              </a:spcBef>
            </a:pPr>
            <a:r>
              <a:rPr lang="zh-TW" altLang="zh-TW" sz="3700" dirty="0" smtClean="0">
                <a:latin typeface="+mn-ea"/>
                <a:ea typeface="全真特明體" pitchFamily="49" charset="-120"/>
              </a:rPr>
              <a:t>質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性研究、臨床決策與處置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、進階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應用統計實驗、慢性病介入行動研究與成效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評量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(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單學年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)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、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護理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研究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發表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、</a:t>
            </a:r>
            <a:endParaRPr lang="en-US" altLang="zh-TW" sz="3700" dirty="0" smtClean="0">
              <a:latin typeface="+mn-ea"/>
              <a:ea typeface="全真特明體" pitchFamily="49" charset="-120"/>
            </a:endParaRPr>
          </a:p>
          <a:p>
            <a:pPr>
              <a:spcBef>
                <a:spcPts val="40"/>
              </a:spcBef>
            </a:pPr>
            <a:r>
              <a:rPr lang="zh-TW" altLang="en-US" sz="3700" dirty="0" smtClean="0">
                <a:latin typeface="+mn-ea"/>
                <a:ea typeface="全真特明體" pitchFamily="49" charset="-120"/>
              </a:rPr>
              <a:t>實證護理、壓力與調適、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成人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專科護理實習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III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、臨床專科選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習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、遠距健康照護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、護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理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機構開創與經營、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特定文化族群健康照護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、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進階整合與輔助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療法</a:t>
            </a:r>
            <a:endParaRPr lang="zh-TW" altLang="zh-TW" sz="3700" dirty="0">
              <a:latin typeface="+mn-ea"/>
              <a:ea typeface="全真特明體" pitchFamily="49" charset="-120"/>
            </a:endParaRPr>
          </a:p>
        </p:txBody>
      </p:sp>
      <p:sp>
        <p:nvSpPr>
          <p:cNvPr id="19" name="Text Box 104"/>
          <p:cNvSpPr txBox="1">
            <a:spLocks noChangeArrowheads="1"/>
          </p:cNvSpPr>
          <p:nvPr/>
        </p:nvSpPr>
        <p:spPr bwMode="auto">
          <a:xfrm>
            <a:off x="667176" y="14983940"/>
            <a:ext cx="2537681" cy="1393636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69522" tIns="34759" rIns="69522" bIns="34759">
            <a:spAutoFit/>
          </a:bodyPr>
          <a:lstStyle/>
          <a:p>
            <a:pPr algn="ctr" defTabSz="2971181">
              <a:spcBef>
                <a:spcPct val="50000"/>
              </a:spcBef>
              <a:defRPr/>
            </a:pPr>
            <a:r>
              <a:rPr lang="zh-TW" altLang="en-US" sz="43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全真特明體" pitchFamily="49" charset="-120"/>
              </a:rPr>
              <a:t>核心能力指標</a:t>
            </a:r>
          </a:p>
        </p:txBody>
      </p:sp>
      <p:sp>
        <p:nvSpPr>
          <p:cNvPr id="20" name="Text Box 116"/>
          <p:cNvSpPr txBox="1">
            <a:spLocks noChangeArrowheads="1"/>
          </p:cNvSpPr>
          <p:nvPr/>
        </p:nvSpPr>
        <p:spPr bwMode="auto">
          <a:xfrm>
            <a:off x="648712" y="3024162"/>
            <a:ext cx="396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69522" tIns="34759" rIns="69522" bIns="34759">
            <a:spAutoFit/>
          </a:bodyPr>
          <a:lstStyle/>
          <a:p>
            <a:pPr algn="ctr" defTabSz="2971181">
              <a:spcBef>
                <a:spcPct val="50000"/>
              </a:spcBef>
              <a:defRPr/>
            </a:pPr>
            <a:r>
              <a:rPr lang="zh-TW" altLang="en-US" sz="43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全真特明體" pitchFamily="49" charset="-120"/>
              </a:rPr>
              <a:t>核心能力</a:t>
            </a:r>
            <a:endParaRPr lang="zh-TW" altLang="en-US" sz="4300" dirty="0">
              <a:effectLst>
                <a:outerShdw blurRad="38100" dist="38100" dir="2700000" algn="tl">
                  <a:srgbClr val="FFFFFF"/>
                </a:outerShdw>
              </a:effectLst>
              <a:latin typeface="+mn-ea"/>
              <a:ea typeface="全真特明體" pitchFamily="49" charset="-120"/>
            </a:endParaRPr>
          </a:p>
        </p:txBody>
      </p:sp>
      <p:sp>
        <p:nvSpPr>
          <p:cNvPr id="23" name="AutoShape 91"/>
          <p:cNvSpPr>
            <a:spLocks noChangeArrowheads="1"/>
          </p:cNvSpPr>
          <p:nvPr/>
        </p:nvSpPr>
        <p:spPr bwMode="auto">
          <a:xfrm>
            <a:off x="22970752" y="13757332"/>
            <a:ext cx="450056" cy="43504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69540" tIns="34769" rIns="69540" bIns="34769" anchor="ctr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24" name="Rectangle 52"/>
          <p:cNvSpPr>
            <a:spLocks noChangeArrowheads="1"/>
          </p:cNvSpPr>
          <p:nvPr/>
        </p:nvSpPr>
        <p:spPr bwMode="auto">
          <a:xfrm>
            <a:off x="7487433" y="5400615"/>
            <a:ext cx="18866096" cy="1151940"/>
          </a:xfrm>
          <a:prstGeom prst="rect">
            <a:avLst/>
          </a:prstGeom>
          <a:solidFill>
            <a:srgbClr val="FFCDE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lIns="69522" tIns="34759" rIns="69522" bIns="34759" anchor="ctr"/>
          <a:lstStyle/>
          <a:p>
            <a:pPr algn="ctr" defTabSz="2971181">
              <a:defRPr/>
            </a:pPr>
            <a:endParaRPr lang="zh-TW" altLang="zh-TW" dirty="0">
              <a:effectLst>
                <a:outerShdw blurRad="38100" dist="38100" dir="2700000" algn="tl">
                  <a:srgbClr val="FFFFFF"/>
                </a:outerShdw>
              </a:effectLst>
              <a:latin typeface="+mn-ea"/>
              <a:ea typeface="全真特明體" pitchFamily="49" charset="-120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7487433" y="5472435"/>
            <a:ext cx="18866096" cy="120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522" tIns="34759" rIns="69522" bIns="34759">
            <a:spAutoFit/>
          </a:bodyPr>
          <a:lstStyle/>
          <a:p>
            <a:pPr defTabSz="2967275" fontAlgn="t"/>
            <a:r>
              <a:rPr lang="en-US" altLang="zh-TW" sz="3700" dirty="0" smtClean="0">
                <a:latin typeface="+mn-ea"/>
                <a:ea typeface="全真特明體" pitchFamily="49" charset="-120"/>
              </a:rPr>
              <a:t> 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進階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身體評估與實驗、進階應用統計學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、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護理理論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、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護理研究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、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專題討論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(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一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)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、專題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討論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   </a:t>
            </a:r>
          </a:p>
          <a:p>
            <a:pPr defTabSz="2967275" fontAlgn="t"/>
            <a:r>
              <a:rPr lang="en-US" altLang="zh-TW" sz="3700" dirty="0">
                <a:latin typeface="+mn-ea"/>
                <a:ea typeface="全真特明體" pitchFamily="49" charset="-120"/>
              </a:rPr>
              <a:t> 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(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二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)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、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領導</a:t>
            </a:r>
            <a:r>
              <a:rPr lang="zh-TW" altLang="zh-TW" sz="3700" dirty="0">
                <a:latin typeface="+mn-ea"/>
                <a:ea typeface="全真特明體" pitchFamily="49" charset="-120"/>
              </a:rPr>
              <a:t>與</a:t>
            </a:r>
            <a:r>
              <a:rPr lang="zh-TW" altLang="zh-TW" sz="3700" dirty="0" smtClean="0">
                <a:latin typeface="+mn-ea"/>
                <a:ea typeface="全真特明體" pitchFamily="49" charset="-120"/>
              </a:rPr>
              <a:t>管理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、學術研究倫理</a:t>
            </a:r>
            <a:endParaRPr lang="zh-TW" altLang="en-US" sz="3700" dirty="0">
              <a:latin typeface="+mn-ea"/>
              <a:ea typeface="全真特明體" pitchFamily="49" charset="-120"/>
            </a:endParaRPr>
          </a:p>
        </p:txBody>
      </p:sp>
      <p:sp>
        <p:nvSpPr>
          <p:cNvPr id="27" name="Line 70"/>
          <p:cNvSpPr>
            <a:spLocks noChangeShapeType="1"/>
          </p:cNvSpPr>
          <p:nvPr/>
        </p:nvSpPr>
        <p:spPr bwMode="auto">
          <a:xfrm>
            <a:off x="8308585" y="6984603"/>
            <a:ext cx="15681603" cy="5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9540" tIns="34769" rIns="69540" bIns="34769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31" name="文字方塊 31"/>
          <p:cNvSpPr txBox="1">
            <a:spLocks noChangeArrowheads="1"/>
          </p:cNvSpPr>
          <p:nvPr/>
        </p:nvSpPr>
        <p:spPr bwMode="auto">
          <a:xfrm>
            <a:off x="6767579" y="7368057"/>
            <a:ext cx="2881693" cy="8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3912" tIns="141956" rIns="283912" bIns="141956">
            <a:spAutoFit/>
          </a:bodyPr>
          <a:lstStyle/>
          <a:p>
            <a:r>
              <a:rPr lang="zh-TW" altLang="en-US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臨床護理組</a:t>
            </a:r>
            <a:endParaRPr lang="zh-TW" altLang="en-US" sz="3600" dirty="0">
              <a:solidFill>
                <a:srgbClr val="0000FF"/>
              </a:solidFill>
              <a:latin typeface="+mn-ea"/>
              <a:ea typeface="全真特明體" pitchFamily="49" charset="-120"/>
            </a:endParaRPr>
          </a:p>
        </p:txBody>
      </p:sp>
      <p:sp>
        <p:nvSpPr>
          <p:cNvPr id="32" name="文字方塊 32"/>
          <p:cNvSpPr txBox="1">
            <a:spLocks noChangeArrowheads="1"/>
          </p:cNvSpPr>
          <p:nvPr/>
        </p:nvSpPr>
        <p:spPr bwMode="auto">
          <a:xfrm>
            <a:off x="21965963" y="7335138"/>
            <a:ext cx="3343358" cy="8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3912" tIns="141956" rIns="283912" bIns="141956">
            <a:spAutoFit/>
          </a:bodyPr>
          <a:lstStyle/>
          <a:p>
            <a:r>
              <a:rPr lang="zh-TW" altLang="en-US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專科護理師組</a:t>
            </a:r>
            <a:endParaRPr lang="zh-TW" altLang="en-US" sz="3600" dirty="0">
              <a:solidFill>
                <a:srgbClr val="0000FF"/>
              </a:solidFill>
              <a:latin typeface="+mn-ea"/>
              <a:ea typeface="全真特明體" pitchFamily="49" charset="-120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70023" y="71835"/>
            <a:ext cx="28633579" cy="134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97213" tIns="148607" rIns="297213" bIns="148607" anchor="ctr">
            <a:spAutoFit/>
          </a:bodyPr>
          <a:lstStyle/>
          <a:p>
            <a:pPr algn="ctr" defTabSz="2967275">
              <a:tabLst>
                <a:tab pos="21544786" algn="l"/>
              </a:tabLst>
            </a:pPr>
            <a:r>
              <a:rPr lang="zh-TW" altLang="en-US" sz="6800" dirty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慈濟大學護理學系核心素養、教育目標與能力指標之聯結</a:t>
            </a:r>
            <a:r>
              <a:rPr lang="en-US" altLang="zh-TW" sz="6800" dirty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(</a:t>
            </a:r>
            <a:r>
              <a:rPr lang="en-US" altLang="zh-TW" sz="6800" dirty="0" smtClean="0">
                <a:solidFill>
                  <a:srgbClr val="0000FF"/>
                </a:solidFill>
                <a:ea typeface="全真特明體" pitchFamily="49" charset="-120"/>
              </a:rPr>
              <a:t>106</a:t>
            </a:r>
            <a:r>
              <a:rPr lang="zh-TW" altLang="en-US" sz="68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級</a:t>
            </a:r>
            <a:r>
              <a:rPr lang="zh-TW" altLang="en-US" sz="6800" dirty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碩士班</a:t>
            </a:r>
            <a:r>
              <a:rPr lang="en-US" altLang="zh-TW" sz="6800" dirty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) </a:t>
            </a: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11963087" y="8208075"/>
            <a:ext cx="7048400" cy="2917130"/>
          </a:xfrm>
          <a:prstGeom prst="rect">
            <a:avLst/>
          </a:prstGeom>
          <a:solidFill>
            <a:srgbClr val="CCFF99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wrap="square" lIns="69522" tIns="34759" rIns="69522" bIns="34759">
            <a:spAutoFit/>
          </a:bodyPr>
          <a:lstStyle/>
          <a:p>
            <a:pPr defTabSz="2967275"/>
            <a:r>
              <a:rPr lang="zh-TW" altLang="en-US" sz="3700" dirty="0" smtClean="0">
                <a:latin typeface="+mn-ea"/>
                <a:ea typeface="全真特明體" pitchFamily="49" charset="-120"/>
              </a:rPr>
              <a:t>精神病理學</a:t>
            </a:r>
            <a:endParaRPr lang="en-US" altLang="zh-TW" sz="3700" dirty="0" smtClean="0">
              <a:latin typeface="+mn-ea"/>
              <a:ea typeface="全真特明體" pitchFamily="49" charset="-120"/>
            </a:endParaRPr>
          </a:p>
          <a:p>
            <a:pPr defTabSz="2967275"/>
            <a:r>
              <a:rPr lang="zh-TW" altLang="en-US" sz="3700" dirty="0" smtClean="0">
                <a:latin typeface="+mn-ea"/>
                <a:ea typeface="全真特明體" pitchFamily="49" charset="-120"/>
              </a:rPr>
              <a:t>進階精神衛生護理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學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(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一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)</a:t>
            </a:r>
          </a:p>
          <a:p>
            <a:pPr defTabSz="2967275"/>
            <a:r>
              <a:rPr lang="zh-TW" altLang="en-US" sz="3700" dirty="0" smtClean="0">
                <a:latin typeface="+mn-ea"/>
                <a:ea typeface="全真特明體" pitchFamily="49" charset="-120"/>
              </a:rPr>
              <a:t>進階精神衛生護理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學實習</a:t>
            </a:r>
            <a:r>
              <a:rPr lang="en-US" altLang="zh-TW" sz="3700" dirty="0">
                <a:latin typeface="+mn-ea"/>
                <a:ea typeface="全真特明體" pitchFamily="49" charset="-120"/>
              </a:rPr>
              <a:t>(</a:t>
            </a:r>
            <a:r>
              <a:rPr lang="zh-TW" altLang="en-US" sz="3700" dirty="0">
                <a:latin typeface="+mn-ea"/>
                <a:ea typeface="全真特明體" pitchFamily="49" charset="-120"/>
              </a:rPr>
              <a:t>一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)</a:t>
            </a:r>
          </a:p>
          <a:p>
            <a:pPr defTabSz="2967275"/>
            <a:r>
              <a:rPr lang="zh-TW" altLang="en-US" sz="3700" dirty="0">
                <a:latin typeface="+mn-ea"/>
                <a:ea typeface="全真特明體" pitchFamily="49" charset="-120"/>
              </a:rPr>
              <a:t>進階精神衛生護理學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(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二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)</a:t>
            </a:r>
            <a:endParaRPr lang="en-US" altLang="zh-TW" sz="3700" dirty="0">
              <a:latin typeface="+mn-ea"/>
              <a:ea typeface="全真特明體" pitchFamily="49" charset="-120"/>
            </a:endParaRPr>
          </a:p>
          <a:p>
            <a:pPr defTabSz="2967275"/>
            <a:r>
              <a:rPr lang="zh-TW" altLang="en-US" sz="3700" dirty="0">
                <a:latin typeface="+mn-ea"/>
                <a:ea typeface="全真特明體" pitchFamily="49" charset="-120"/>
              </a:rPr>
              <a:t>進階精神衛生護理學實習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(</a:t>
            </a:r>
            <a:r>
              <a:rPr lang="zh-TW" altLang="en-US" sz="3700" dirty="0" smtClean="0">
                <a:latin typeface="+mn-ea"/>
                <a:ea typeface="全真特明體" pitchFamily="49" charset="-120"/>
              </a:rPr>
              <a:t>二</a:t>
            </a:r>
            <a:r>
              <a:rPr lang="en-US" altLang="zh-TW" sz="3700" dirty="0" smtClean="0">
                <a:latin typeface="+mn-ea"/>
                <a:ea typeface="全真特明體" pitchFamily="49" charset="-120"/>
              </a:rPr>
              <a:t>)</a:t>
            </a:r>
            <a:endParaRPr lang="en-US" altLang="zh-TW" sz="3700" dirty="0">
              <a:latin typeface="+mn-ea"/>
              <a:ea typeface="全真特明體" pitchFamily="49" charset="-120"/>
            </a:endParaRPr>
          </a:p>
        </p:txBody>
      </p:sp>
      <p:sp>
        <p:nvSpPr>
          <p:cNvPr id="35" name="文字方塊 31"/>
          <p:cNvSpPr txBox="1">
            <a:spLocks noChangeArrowheads="1"/>
          </p:cNvSpPr>
          <p:nvPr/>
        </p:nvSpPr>
        <p:spPr bwMode="auto">
          <a:xfrm>
            <a:off x="13322855" y="7368057"/>
            <a:ext cx="4848578" cy="8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3912" tIns="141956" rIns="283912" bIns="141956">
            <a:spAutoFit/>
          </a:bodyPr>
          <a:lstStyle/>
          <a:p>
            <a:r>
              <a:rPr lang="zh-TW" altLang="en-US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臨床護理組</a:t>
            </a:r>
            <a:r>
              <a:rPr lang="en-US" altLang="zh-TW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/</a:t>
            </a:r>
            <a:r>
              <a:rPr lang="zh-TW" altLang="en-US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精神護理</a:t>
            </a:r>
            <a:endParaRPr lang="zh-TW" altLang="en-US" sz="3600" dirty="0">
              <a:solidFill>
                <a:srgbClr val="0000FF"/>
              </a:solidFill>
              <a:latin typeface="+mn-ea"/>
              <a:ea typeface="全真特明體" pitchFamily="49" charset="-120"/>
            </a:endParaRPr>
          </a:p>
        </p:txBody>
      </p:sp>
      <p:sp>
        <p:nvSpPr>
          <p:cNvPr id="36" name="Line 71"/>
          <p:cNvSpPr>
            <a:spLocks noChangeShapeType="1"/>
          </p:cNvSpPr>
          <p:nvPr/>
        </p:nvSpPr>
        <p:spPr bwMode="auto">
          <a:xfrm>
            <a:off x="8289247" y="6984602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9540" tIns="34769" rIns="69540" bIns="34769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37" name="Line 71"/>
          <p:cNvSpPr>
            <a:spLocks noChangeShapeType="1"/>
          </p:cNvSpPr>
          <p:nvPr/>
        </p:nvSpPr>
        <p:spPr bwMode="auto">
          <a:xfrm>
            <a:off x="15913968" y="7005454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9540" tIns="34769" rIns="69540" bIns="34769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38" name="Line 71"/>
          <p:cNvSpPr>
            <a:spLocks noChangeShapeType="1"/>
          </p:cNvSpPr>
          <p:nvPr/>
        </p:nvSpPr>
        <p:spPr bwMode="auto">
          <a:xfrm>
            <a:off x="23978864" y="7019765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9540" tIns="34769" rIns="69540" bIns="34769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39" name="Line 71"/>
          <p:cNvSpPr>
            <a:spLocks noChangeShapeType="1"/>
          </p:cNvSpPr>
          <p:nvPr/>
        </p:nvSpPr>
        <p:spPr bwMode="auto">
          <a:xfrm>
            <a:off x="15985976" y="5004427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9540" tIns="34769" rIns="69540" bIns="34769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40" name="Line 71"/>
          <p:cNvSpPr>
            <a:spLocks noChangeShapeType="1"/>
          </p:cNvSpPr>
          <p:nvPr/>
        </p:nvSpPr>
        <p:spPr bwMode="auto">
          <a:xfrm>
            <a:off x="15913968" y="6563298"/>
            <a:ext cx="3853" cy="4629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9540" tIns="34769" rIns="69540" bIns="34769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41" name="Line 71"/>
          <p:cNvSpPr>
            <a:spLocks noChangeShapeType="1"/>
          </p:cNvSpPr>
          <p:nvPr/>
        </p:nvSpPr>
        <p:spPr bwMode="auto">
          <a:xfrm>
            <a:off x="8209112" y="11233075"/>
            <a:ext cx="0" cy="43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9540" tIns="34769" rIns="69540" bIns="34769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42" name="Line 71"/>
          <p:cNvSpPr>
            <a:spLocks noChangeShapeType="1"/>
          </p:cNvSpPr>
          <p:nvPr/>
        </p:nvSpPr>
        <p:spPr bwMode="auto">
          <a:xfrm>
            <a:off x="16035454" y="11233123"/>
            <a:ext cx="0" cy="43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9540" tIns="34769" rIns="69540" bIns="34769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43" name="Line 71"/>
          <p:cNvSpPr>
            <a:spLocks noChangeShapeType="1"/>
          </p:cNvSpPr>
          <p:nvPr/>
        </p:nvSpPr>
        <p:spPr bwMode="auto">
          <a:xfrm>
            <a:off x="23637642" y="11233123"/>
            <a:ext cx="0" cy="43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9540" tIns="34769" rIns="69540" bIns="34769"/>
          <a:lstStyle/>
          <a:p>
            <a:endParaRPr lang="zh-TW" altLang="en-US">
              <a:latin typeface="+mn-ea"/>
              <a:ea typeface="全真特明體" pitchFamily="49" charset="-120"/>
            </a:endParaRPr>
          </a:p>
        </p:txBody>
      </p:sp>
      <p:sp>
        <p:nvSpPr>
          <p:cNvPr id="44" name="Text Box 122"/>
          <p:cNvSpPr txBox="1">
            <a:spLocks noChangeArrowheads="1"/>
          </p:cNvSpPr>
          <p:nvPr/>
        </p:nvSpPr>
        <p:spPr bwMode="auto">
          <a:xfrm>
            <a:off x="4104656" y="14983940"/>
            <a:ext cx="12245552" cy="561017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 wrap="square" lIns="69522" tIns="34759" rIns="69522" bIns="34759">
            <a:spAutoFit/>
          </a:bodyPr>
          <a:lstStyle/>
          <a:p>
            <a:r>
              <a:rPr lang="en-US" altLang="zh-TW" sz="4000" dirty="0"/>
              <a:t>1.</a:t>
            </a:r>
            <a:r>
              <a:rPr lang="zh-TW" altLang="zh-TW" sz="4000" dirty="0"/>
              <a:t>運用進階專業概念與實證知識，發展臨床照護計畫。</a:t>
            </a:r>
          </a:p>
          <a:p>
            <a:r>
              <a:rPr lang="en-US" altLang="zh-TW" sz="4000" dirty="0"/>
              <a:t>2.</a:t>
            </a:r>
            <a:r>
              <a:rPr lang="zh-TW" altLang="zh-TW" sz="4000" dirty="0"/>
              <a:t>提供醫療團隊教育訓練與交流，並提供指導與諮詢。</a:t>
            </a:r>
          </a:p>
          <a:p>
            <a:r>
              <a:rPr lang="en-US" altLang="zh-TW" sz="4000" dirty="0"/>
              <a:t>3.</a:t>
            </a:r>
            <a:r>
              <a:rPr lang="zh-TW" altLang="zh-TW" sz="4000" dirty="0"/>
              <a:t>於跨團隊醫療照護中展現領導者與夥伴角色，</a:t>
            </a:r>
            <a:r>
              <a:rPr lang="zh-TW" altLang="zh-TW" sz="4000" dirty="0" smtClean="0"/>
              <a:t>提昇</a:t>
            </a:r>
            <a:endParaRPr lang="en-US" altLang="zh-TW" sz="4000" dirty="0" smtClean="0"/>
          </a:p>
          <a:p>
            <a:r>
              <a:rPr lang="en-US" altLang="zh-TW" sz="4000" dirty="0"/>
              <a:t> </a:t>
            </a:r>
            <a:r>
              <a:rPr lang="en-US" altLang="zh-TW" sz="4000" dirty="0" smtClean="0"/>
              <a:t>   </a:t>
            </a:r>
            <a:r>
              <a:rPr lang="zh-TW" altLang="zh-TW" sz="4000" dirty="0" smtClean="0"/>
              <a:t>照護品質</a:t>
            </a:r>
            <a:r>
              <a:rPr lang="zh-TW" altLang="zh-TW" sz="4000" dirty="0"/>
              <a:t>。</a:t>
            </a:r>
          </a:p>
          <a:p>
            <a:r>
              <a:rPr lang="en-US" altLang="zh-TW" sz="4000" dirty="0"/>
              <a:t>4.</a:t>
            </a:r>
            <a:r>
              <a:rPr lang="zh-TW" altLang="zh-TW" sz="4000" dirty="0"/>
              <a:t>以個人、家庭、群體為中心，進行跨團隊的溝通</a:t>
            </a:r>
            <a:r>
              <a:rPr lang="zh-TW" altLang="zh-TW" sz="4000" dirty="0" smtClean="0"/>
              <a:t>與</a:t>
            </a:r>
            <a:endParaRPr lang="en-US" altLang="zh-TW" sz="4000" dirty="0" smtClean="0"/>
          </a:p>
          <a:p>
            <a:r>
              <a:rPr lang="en-US" altLang="zh-TW" sz="4000" dirty="0"/>
              <a:t> </a:t>
            </a:r>
            <a:r>
              <a:rPr lang="en-US" altLang="zh-TW" sz="4000" dirty="0" smtClean="0"/>
              <a:t>  </a:t>
            </a:r>
            <a:r>
              <a:rPr lang="zh-TW" altLang="zh-TW" sz="4000" dirty="0" smtClean="0"/>
              <a:t>合作</a:t>
            </a:r>
            <a:r>
              <a:rPr lang="zh-TW" altLang="zh-TW" sz="4000" dirty="0"/>
              <a:t>。</a:t>
            </a:r>
          </a:p>
          <a:p>
            <a:r>
              <a:rPr lang="en-US" altLang="zh-TW" sz="4000" dirty="0"/>
              <a:t>5.</a:t>
            </a:r>
            <a:r>
              <a:rPr lang="zh-TW" altLang="zh-TW" sz="4000" dirty="0"/>
              <a:t>進行以實證為基礎研究，解決護理相關實務議題。</a:t>
            </a:r>
          </a:p>
          <a:p>
            <a:r>
              <a:rPr lang="en-US" altLang="zh-TW" sz="4000" dirty="0"/>
              <a:t>6.</a:t>
            </a:r>
            <a:r>
              <a:rPr lang="zh-TW" altLang="zh-TW" sz="4000" dirty="0"/>
              <a:t>表現符合專業規範之態度與行為，並倡議個案</a:t>
            </a:r>
            <a:r>
              <a:rPr lang="zh-TW" altLang="zh-TW" sz="4000" dirty="0" smtClean="0"/>
              <a:t>健康</a:t>
            </a:r>
            <a:endParaRPr lang="en-US" altLang="zh-TW" sz="4000" dirty="0" smtClean="0"/>
          </a:p>
          <a:p>
            <a:r>
              <a:rPr lang="en-US" altLang="zh-TW" sz="4000" dirty="0"/>
              <a:t> </a:t>
            </a:r>
            <a:r>
              <a:rPr lang="en-US" altLang="zh-TW" sz="4000" dirty="0" smtClean="0"/>
              <a:t>  </a:t>
            </a:r>
            <a:r>
              <a:rPr lang="zh-TW" altLang="zh-TW" sz="4000" dirty="0" smtClean="0"/>
              <a:t>人權。</a:t>
            </a:r>
            <a:endParaRPr lang="zh-TW" altLang="zh-TW" sz="4000" dirty="0"/>
          </a:p>
        </p:txBody>
      </p:sp>
      <p:sp>
        <p:nvSpPr>
          <p:cNvPr id="48" name="文字方塊 31"/>
          <p:cNvSpPr txBox="1">
            <a:spLocks noChangeArrowheads="1"/>
          </p:cNvSpPr>
          <p:nvPr/>
        </p:nvSpPr>
        <p:spPr bwMode="auto">
          <a:xfrm>
            <a:off x="5833761" y="14113395"/>
            <a:ext cx="2881693" cy="8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3912" tIns="141956" rIns="283912" bIns="141956">
            <a:spAutoFit/>
          </a:bodyPr>
          <a:lstStyle/>
          <a:p>
            <a:r>
              <a:rPr lang="zh-TW" altLang="en-US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臨床護理組</a:t>
            </a:r>
            <a:endParaRPr lang="zh-TW" altLang="en-US" sz="3600" dirty="0">
              <a:solidFill>
                <a:srgbClr val="0000FF"/>
              </a:solidFill>
              <a:latin typeface="+mn-ea"/>
              <a:ea typeface="全真特明體" pitchFamily="49" charset="-120"/>
            </a:endParaRPr>
          </a:p>
        </p:txBody>
      </p:sp>
      <p:sp>
        <p:nvSpPr>
          <p:cNvPr id="49" name="文字方塊 31"/>
          <p:cNvSpPr txBox="1">
            <a:spLocks noChangeArrowheads="1"/>
          </p:cNvSpPr>
          <p:nvPr/>
        </p:nvSpPr>
        <p:spPr bwMode="auto">
          <a:xfrm>
            <a:off x="9730093" y="14158254"/>
            <a:ext cx="4848578" cy="8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3912" tIns="141956" rIns="283912" bIns="141956">
            <a:spAutoFit/>
          </a:bodyPr>
          <a:lstStyle/>
          <a:p>
            <a:r>
              <a:rPr lang="zh-TW" altLang="en-US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臨床護理組</a:t>
            </a:r>
            <a:r>
              <a:rPr lang="en-US" altLang="zh-TW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/</a:t>
            </a:r>
            <a:r>
              <a:rPr lang="zh-TW" altLang="en-US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精神護理</a:t>
            </a:r>
            <a:endParaRPr lang="zh-TW" altLang="en-US" sz="3600" dirty="0">
              <a:solidFill>
                <a:srgbClr val="0000FF"/>
              </a:solidFill>
              <a:latin typeface="+mn-ea"/>
              <a:ea typeface="全真特明體" pitchFamily="49" charset="-120"/>
            </a:endParaRPr>
          </a:p>
        </p:txBody>
      </p:sp>
      <p:sp>
        <p:nvSpPr>
          <p:cNvPr id="50" name="文字方塊 32"/>
          <p:cNvSpPr txBox="1">
            <a:spLocks noChangeArrowheads="1"/>
          </p:cNvSpPr>
          <p:nvPr/>
        </p:nvSpPr>
        <p:spPr bwMode="auto">
          <a:xfrm>
            <a:off x="21242560" y="14143779"/>
            <a:ext cx="3343358" cy="8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3912" tIns="141956" rIns="283912" bIns="141956">
            <a:spAutoFit/>
          </a:bodyPr>
          <a:lstStyle/>
          <a:p>
            <a:r>
              <a:rPr lang="zh-TW" altLang="en-US" sz="3600" dirty="0" smtClean="0">
                <a:solidFill>
                  <a:srgbClr val="0000FF"/>
                </a:solidFill>
                <a:latin typeface="+mn-ea"/>
                <a:ea typeface="全真特明體" pitchFamily="49" charset="-120"/>
              </a:rPr>
              <a:t>專科護理師組</a:t>
            </a:r>
            <a:endParaRPr lang="zh-TW" altLang="en-US" sz="3600" dirty="0">
              <a:solidFill>
                <a:srgbClr val="0000FF"/>
              </a:solidFill>
              <a:latin typeface="+mn-ea"/>
              <a:ea typeface="全真特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573</Words>
  <Application>Microsoft Office PowerPoint</Application>
  <PresentationFormat>自訂</PresentationFormat>
  <Paragraphs>54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慈濟大學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慈濟大學</dc:creator>
  <cp:lastModifiedBy>TCU</cp:lastModifiedBy>
  <cp:revision>23</cp:revision>
  <dcterms:created xsi:type="dcterms:W3CDTF">2014-08-19T06:53:28Z</dcterms:created>
  <dcterms:modified xsi:type="dcterms:W3CDTF">2017-12-25T07:08:58Z</dcterms:modified>
</cp:coreProperties>
</file>