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8"/>
  </p:notesMasterIdLst>
  <p:sldIdLst>
    <p:sldId id="258" r:id="rId2"/>
    <p:sldId id="332" r:id="rId3"/>
    <p:sldId id="259" r:id="rId4"/>
    <p:sldId id="260" r:id="rId5"/>
    <p:sldId id="262" r:id="rId6"/>
    <p:sldId id="273" r:id="rId7"/>
    <p:sldId id="270" r:id="rId8"/>
    <p:sldId id="284" r:id="rId9"/>
    <p:sldId id="279" r:id="rId10"/>
    <p:sldId id="300" r:id="rId11"/>
    <p:sldId id="280" r:id="rId12"/>
    <p:sldId id="261" r:id="rId13"/>
    <p:sldId id="281" r:id="rId14"/>
    <p:sldId id="328" r:id="rId15"/>
    <p:sldId id="329" r:id="rId16"/>
    <p:sldId id="330" r:id="rId17"/>
    <p:sldId id="277" r:id="rId18"/>
    <p:sldId id="285" r:id="rId19"/>
    <p:sldId id="294" r:id="rId20"/>
    <p:sldId id="288" r:id="rId21"/>
    <p:sldId id="303" r:id="rId22"/>
    <p:sldId id="301" r:id="rId23"/>
    <p:sldId id="283" r:id="rId24"/>
    <p:sldId id="293" r:id="rId25"/>
    <p:sldId id="318" r:id="rId26"/>
    <p:sldId id="320" r:id="rId27"/>
    <p:sldId id="299" r:id="rId28"/>
    <p:sldId id="326" r:id="rId29"/>
    <p:sldId id="327" r:id="rId30"/>
    <p:sldId id="302" r:id="rId31"/>
    <p:sldId id="295" r:id="rId32"/>
    <p:sldId id="333" r:id="rId33"/>
    <p:sldId id="323" r:id="rId34"/>
    <p:sldId id="324" r:id="rId35"/>
    <p:sldId id="331" r:id="rId36"/>
    <p:sldId id="325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8D4DCFE-E864-4D5D-BC5F-3791948DE827}">
          <p14:sldIdLst>
            <p14:sldId id="258"/>
            <p14:sldId id="332"/>
            <p14:sldId id="259"/>
            <p14:sldId id="260"/>
            <p14:sldId id="262"/>
            <p14:sldId id="273"/>
            <p14:sldId id="270"/>
            <p14:sldId id="284"/>
            <p14:sldId id="279"/>
            <p14:sldId id="300"/>
          </p14:sldIdLst>
        </p14:section>
        <p14:section name="未命名的章節" id="{D1D821F2-8124-4711-A051-820D08BFF993}">
          <p14:sldIdLst>
            <p14:sldId id="280"/>
            <p14:sldId id="261"/>
            <p14:sldId id="281"/>
            <p14:sldId id="328"/>
            <p14:sldId id="329"/>
            <p14:sldId id="330"/>
            <p14:sldId id="277"/>
            <p14:sldId id="285"/>
            <p14:sldId id="294"/>
            <p14:sldId id="288"/>
            <p14:sldId id="303"/>
            <p14:sldId id="301"/>
            <p14:sldId id="283"/>
            <p14:sldId id="293"/>
            <p14:sldId id="318"/>
            <p14:sldId id="320"/>
            <p14:sldId id="299"/>
            <p14:sldId id="326"/>
            <p14:sldId id="327"/>
            <p14:sldId id="302"/>
            <p14:sldId id="295"/>
            <p14:sldId id="333"/>
            <p14:sldId id="323"/>
            <p14:sldId id="324"/>
            <p14:sldId id="331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D0"/>
    <a:srgbClr val="FF9999"/>
    <a:srgbClr val="3B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 autoAdjust="0"/>
    <p:restoredTop sz="92102" autoAdjust="0"/>
  </p:normalViewPr>
  <p:slideViewPr>
    <p:cSldViewPr snapToGrid="0">
      <p:cViewPr varScale="1">
        <p:scale>
          <a:sx n="79" d="100"/>
          <a:sy n="79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AC264-5560-4045-8825-2FE7207242B7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6A1C070-7598-4D59-9153-824656157EC0}">
      <dgm:prSet phldrT="[文字]" custT="1"/>
      <dgm:spPr>
        <a:solidFill>
          <a:srgbClr val="FF9999"/>
        </a:solidFill>
      </dgm:spPr>
      <dgm:t>
        <a:bodyPr/>
        <a:lstStyle/>
        <a:p>
          <a:r>
            <a: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臨床照護實習</a:t>
          </a:r>
        </a:p>
      </dgm:t>
    </dgm:pt>
    <dgm:pt modelId="{F65624E9-1A2A-46AE-A5AA-4B19DE45512D}" type="parTrans" cxnId="{E938795A-5C77-4F19-AD71-3FB6C6945D58}">
      <dgm:prSet/>
      <dgm:spPr/>
      <dgm:t>
        <a:bodyPr/>
        <a:lstStyle/>
        <a:p>
          <a:endParaRPr lang="zh-TW" altLang="en-US"/>
        </a:p>
      </dgm:t>
    </dgm:pt>
    <dgm:pt modelId="{06AA6D9E-F574-4C97-8CCB-444FEA2EB165}" type="sibTrans" cxnId="{E938795A-5C77-4F19-AD71-3FB6C6945D58}">
      <dgm:prSet/>
      <dgm:spPr/>
      <dgm:t>
        <a:bodyPr/>
        <a:lstStyle/>
        <a:p>
          <a:endParaRPr lang="zh-TW" altLang="en-US"/>
        </a:p>
      </dgm:t>
    </dgm:pt>
    <dgm:pt modelId="{82FA1774-09F1-4475-86F9-32100E8172C9}">
      <dgm:prSet phldrT="[文字]" custT="1"/>
      <dgm:spPr/>
      <dgm:t>
        <a:bodyPr anchor="ctr"/>
        <a:lstStyle/>
        <a:p>
          <a:pPr algn="l"/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.01.1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-11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.01.1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BF8D60D-56E8-40FF-B071-1467794E7699}" type="parTrans" cxnId="{649C4E58-B2C9-41EC-A324-7507B6974B51}">
      <dgm:prSet/>
      <dgm:spPr/>
      <dgm:t>
        <a:bodyPr/>
        <a:lstStyle/>
        <a:p>
          <a:endParaRPr lang="zh-TW" altLang="en-US"/>
        </a:p>
      </dgm:t>
    </dgm:pt>
    <dgm:pt modelId="{5BE0FC5A-5D8C-41EC-9F38-EDF0FFF4596B}" type="sibTrans" cxnId="{649C4E58-B2C9-41EC-A324-7507B6974B51}">
      <dgm:prSet/>
      <dgm:spPr/>
      <dgm:t>
        <a:bodyPr/>
        <a:lstStyle/>
        <a:p>
          <a:endParaRPr lang="zh-TW" altLang="en-US"/>
        </a:p>
      </dgm:t>
    </dgm:pt>
    <dgm:pt modelId="{FCC15CD8-8B91-4C28-A0CA-067742F7703B}">
      <dgm:prSet phldrT="[文字]" custT="1"/>
      <dgm:spPr/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社區照護實習</a:t>
          </a:r>
        </a:p>
      </dgm:t>
    </dgm:pt>
    <dgm:pt modelId="{D427E22B-B554-4006-9D5C-4A75D00736A1}" type="parTrans" cxnId="{55FF7061-3C59-4A66-B9E3-6C2AE4E2DCCA}">
      <dgm:prSet/>
      <dgm:spPr/>
      <dgm:t>
        <a:bodyPr/>
        <a:lstStyle/>
        <a:p>
          <a:endParaRPr lang="zh-TW" altLang="en-US"/>
        </a:p>
      </dgm:t>
    </dgm:pt>
    <dgm:pt modelId="{005E1B45-4B6A-4C23-9A56-C5B77CC766A4}" type="sibTrans" cxnId="{55FF7061-3C59-4A66-B9E3-6C2AE4E2DCCA}">
      <dgm:prSet/>
      <dgm:spPr/>
      <dgm:t>
        <a:bodyPr/>
        <a:lstStyle/>
        <a:p>
          <a:endParaRPr lang="zh-TW" altLang="en-US"/>
        </a:p>
      </dgm:t>
    </dgm:pt>
    <dgm:pt modelId="{51FA551D-065D-4DB2-A555-D9E152BDE74D}">
      <dgm:prSet phldrT="[文字]" custT="1"/>
      <dgm:spPr>
        <a:solidFill>
          <a:srgbClr val="3BB6B7"/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進階臨床</a:t>
          </a:r>
          <a:endParaRPr lang="en-US" altLang="zh-TW" sz="2800" b="1" kern="1200" dirty="0">
            <a:solidFill>
              <a:prstClr val="white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照護實習</a:t>
          </a:r>
          <a:endParaRPr lang="en-US" altLang="zh-TW" sz="2800" b="1" kern="1200" dirty="0">
            <a:solidFill>
              <a:prstClr val="white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十二</a:t>
          </a:r>
          <a:r>
            <a:rPr lang="zh-TW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～</a:t>
          </a:r>
          <a:r>
            <a:rPr lang="zh-TW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十四週</a:t>
          </a:r>
          <a:r>
            <a:rPr lang="en-US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 </a:t>
          </a:r>
          <a:endParaRPr lang="zh-TW" altLang="zh-TW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F098785-FDB6-42F0-AE85-50DB081A8111}" type="parTrans" cxnId="{E107B575-C288-499C-914C-916507AC7315}">
      <dgm:prSet/>
      <dgm:spPr/>
      <dgm:t>
        <a:bodyPr/>
        <a:lstStyle/>
        <a:p>
          <a:endParaRPr lang="zh-TW" altLang="en-US"/>
        </a:p>
      </dgm:t>
    </dgm:pt>
    <dgm:pt modelId="{0F0ADDD1-48BA-4DC2-86F4-56A6C559A569}" type="sibTrans" cxnId="{E107B575-C288-499C-914C-916507AC7315}">
      <dgm:prSet/>
      <dgm:spPr/>
      <dgm:t>
        <a:bodyPr/>
        <a:lstStyle/>
        <a:p>
          <a:endParaRPr lang="zh-TW" altLang="en-US"/>
        </a:p>
      </dgm:t>
    </dgm:pt>
    <dgm:pt modelId="{24D5AED0-BE4C-40E7-B7AF-2FD1AC347F1D}">
      <dgm:prSet phldrT="[文字]" custT="1"/>
      <dgm:spPr/>
      <dgm:t>
        <a:bodyPr anchor="ctr"/>
        <a:lstStyle/>
        <a:p>
          <a:pPr algn="l"/>
          <a:r>
            <a:rPr lang="en-US" altLang="zh-TW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114.03.17-114.05.02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F0961F2-296F-4835-89B0-C7FF5CDFB161}" type="sibTrans" cxnId="{A90DF7B9-78A3-4BD1-B6B0-C314EED4AC2F}">
      <dgm:prSet/>
      <dgm:spPr/>
      <dgm:t>
        <a:bodyPr/>
        <a:lstStyle/>
        <a:p>
          <a:endParaRPr lang="zh-TW" altLang="en-US"/>
        </a:p>
      </dgm:t>
    </dgm:pt>
    <dgm:pt modelId="{E7BD3814-0335-43FC-8772-E990D6C21AE9}" type="parTrans" cxnId="{A90DF7B9-78A3-4BD1-B6B0-C314EED4AC2F}">
      <dgm:prSet/>
      <dgm:spPr/>
      <dgm:t>
        <a:bodyPr/>
        <a:lstStyle/>
        <a:p>
          <a:endParaRPr lang="zh-TW" altLang="en-US"/>
        </a:p>
      </dgm:t>
    </dgm:pt>
    <dgm:pt modelId="{0A5849B5-8361-AB47-BA9D-55D1C0526BC8}">
      <dgm:prSet phldrT="[文字]" custT="1"/>
      <dgm:spPr>
        <a:solidFill>
          <a:srgbClr val="6ED0D0">
            <a:alpha val="90000"/>
          </a:srgbClr>
        </a:solidFill>
      </dgm:spPr>
      <dgm:t>
        <a:bodyPr anchor="ctr"/>
        <a:lstStyle/>
        <a:p>
          <a:pPr algn="l"/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114.05.05-114.05.09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</a:p>
      </dgm:t>
    </dgm:pt>
    <dgm:pt modelId="{2AD04E3B-389B-3348-B46A-21D1CAA3DA0E}" type="parTrans" cxnId="{AECF4755-A741-1B40-83E7-F3D354EC5A7E}">
      <dgm:prSet/>
      <dgm:spPr/>
      <dgm:t>
        <a:bodyPr/>
        <a:lstStyle/>
        <a:p>
          <a:endParaRPr lang="zh-TW" altLang="en-US"/>
        </a:p>
      </dgm:t>
    </dgm:pt>
    <dgm:pt modelId="{5198723C-D91E-B047-8CE2-555A7379321C}" type="sibTrans" cxnId="{AECF4755-A741-1B40-83E7-F3D354EC5A7E}">
      <dgm:prSet/>
      <dgm:spPr/>
      <dgm:t>
        <a:bodyPr/>
        <a:lstStyle/>
        <a:p>
          <a:endParaRPr lang="zh-TW" altLang="en-US"/>
        </a:p>
      </dgm:t>
    </dgm:pt>
    <dgm:pt modelId="{BCC01383-1EAB-4A23-B6F1-47F1BDE1CCAF}">
      <dgm:prSet phldrT="[文字]" custT="1"/>
      <dgm:spPr/>
      <dgm:t>
        <a:bodyPr anchor="ctr"/>
        <a:lstStyle/>
        <a:p>
          <a:pPr algn="l"/>
          <a:r>
            <a:rPr lang="en-US" altLang="zh-TW" sz="2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114.02.03-114.02.07</a:t>
          </a:r>
          <a:r>
            <a:rPr lang="zh-TW" altLang="en-US" sz="2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4.5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  <a:endParaRPr lang="zh-TW" altLang="en-US" sz="26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C933A56-15E9-43D6-860F-880808A35580}" type="parTrans" cxnId="{FF71AABD-B88E-47ED-8E56-22760478C940}">
      <dgm:prSet/>
      <dgm:spPr/>
      <dgm:t>
        <a:bodyPr/>
        <a:lstStyle/>
        <a:p>
          <a:endParaRPr lang="zh-TW" altLang="en-US"/>
        </a:p>
      </dgm:t>
    </dgm:pt>
    <dgm:pt modelId="{2DF0C908-4C4C-4E3B-99B8-050C6007CB70}" type="sibTrans" cxnId="{FF71AABD-B88E-47ED-8E56-22760478C940}">
      <dgm:prSet/>
      <dgm:spPr/>
      <dgm:t>
        <a:bodyPr/>
        <a:lstStyle/>
        <a:p>
          <a:endParaRPr lang="zh-TW" altLang="en-US"/>
        </a:p>
      </dgm:t>
    </dgm:pt>
    <dgm:pt modelId="{06693D1D-B863-41AC-9993-D0B4A1D18EA6}">
      <dgm:prSet phldrT="[文字]" custT="1"/>
      <dgm:spPr/>
      <dgm:t>
        <a:bodyPr/>
        <a:lstStyle/>
        <a:p>
          <a:pPr algn="l"/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altLang="en-US" sz="26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8AFB220-8C1C-45B6-A991-097F02FC1989}" type="parTrans" cxnId="{E3CB4B5C-78FF-4CF0-9E3D-C0A0146E0BF1}">
      <dgm:prSet/>
      <dgm:spPr/>
      <dgm:t>
        <a:bodyPr/>
        <a:lstStyle/>
        <a:p>
          <a:endParaRPr lang="zh-TW" altLang="en-US"/>
        </a:p>
      </dgm:t>
    </dgm:pt>
    <dgm:pt modelId="{FEBB14BE-C8E8-4C6D-8444-681D958D1933}" type="sibTrans" cxnId="{E3CB4B5C-78FF-4CF0-9E3D-C0A0146E0BF1}">
      <dgm:prSet/>
      <dgm:spPr/>
      <dgm:t>
        <a:bodyPr/>
        <a:lstStyle/>
        <a:p>
          <a:endParaRPr lang="zh-TW" altLang="en-US"/>
        </a:p>
      </dgm:t>
    </dgm:pt>
    <dgm:pt modelId="{572C1186-B0A6-4120-8576-1842F4F81EBB}">
      <dgm:prSet phldrT="[文字]" custT="1"/>
      <dgm:spPr/>
      <dgm:t>
        <a:bodyPr anchor="ctr"/>
        <a:lstStyle/>
        <a:p>
          <a:pPr algn="l"/>
          <a:r>
            <a:rPr lang="en-US" altLang="zh-TW" sz="260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114.01.20-114.01.23</a:t>
          </a:r>
          <a:r>
            <a:rPr lang="zh-TW" altLang="en-US" sz="260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65C26ED-A7C7-4B33-B4F5-C538BBA27C9A}" type="parTrans" cxnId="{3CF8A410-A0B8-4CF9-A556-5E5B8C53AB2D}">
      <dgm:prSet/>
      <dgm:spPr/>
      <dgm:t>
        <a:bodyPr/>
        <a:lstStyle/>
        <a:p>
          <a:endParaRPr lang="zh-TW" altLang="en-US"/>
        </a:p>
      </dgm:t>
    </dgm:pt>
    <dgm:pt modelId="{D67ECBD4-3428-44F9-B0E6-289BD5D9D52F}" type="sibTrans" cxnId="{3CF8A410-A0B8-4CF9-A556-5E5B8C53AB2D}">
      <dgm:prSet/>
      <dgm:spPr/>
      <dgm:t>
        <a:bodyPr/>
        <a:lstStyle/>
        <a:p>
          <a:endParaRPr lang="zh-TW" altLang="en-US"/>
        </a:p>
      </dgm:t>
    </dgm:pt>
    <dgm:pt modelId="{546AC7DD-5870-47AD-9DC3-8C27960CB703}">
      <dgm:prSet phldrT="[文字]" custT="1"/>
      <dgm:spPr>
        <a:solidFill>
          <a:srgbClr val="6ED0D0">
            <a:alpha val="90000"/>
          </a:srgbClr>
        </a:solidFill>
      </dgm:spPr>
      <dgm:t>
        <a:bodyPr/>
        <a:lstStyle/>
        <a:p>
          <a:pPr algn="l"/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</a:p>
      </dgm:t>
    </dgm:pt>
    <dgm:pt modelId="{57D19A18-58C7-4046-AF97-7F75056A78FD}" type="parTrans" cxnId="{B77B978C-D8E4-4F39-AAC6-14BAF8341205}">
      <dgm:prSet/>
      <dgm:spPr/>
      <dgm:t>
        <a:bodyPr/>
        <a:lstStyle/>
        <a:p>
          <a:endParaRPr lang="zh-TW" altLang="en-US"/>
        </a:p>
      </dgm:t>
    </dgm:pt>
    <dgm:pt modelId="{109337B8-7926-4885-8108-111E85F954E2}" type="sibTrans" cxnId="{B77B978C-D8E4-4F39-AAC6-14BAF8341205}">
      <dgm:prSet/>
      <dgm:spPr/>
      <dgm:t>
        <a:bodyPr/>
        <a:lstStyle/>
        <a:p>
          <a:endParaRPr lang="zh-TW" altLang="en-US"/>
        </a:p>
      </dgm:t>
    </dgm:pt>
    <dgm:pt modelId="{1E53F19F-71C9-482A-8953-A4AC9871A8A7}">
      <dgm:prSet phldrT="[文字]" custT="1"/>
      <dgm:spPr>
        <a:solidFill>
          <a:srgbClr val="6ED0D0">
            <a:alpha val="90000"/>
          </a:srgbClr>
        </a:solidFill>
      </dgm:spPr>
      <dgm:t>
        <a:bodyPr anchor="ctr"/>
        <a:lstStyle/>
        <a:p>
          <a:pPr algn="l"/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114.05.19-114.05.20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</a:p>
      </dgm:t>
    </dgm:pt>
    <dgm:pt modelId="{17D300F5-72EF-4866-A0A5-CA09FB81EF62}" type="parTrans" cxnId="{94F4F862-7B65-4C47-B1FA-795CD3E86ADB}">
      <dgm:prSet/>
      <dgm:spPr/>
      <dgm:t>
        <a:bodyPr/>
        <a:lstStyle/>
        <a:p>
          <a:endParaRPr lang="zh-TW" altLang="en-US"/>
        </a:p>
      </dgm:t>
    </dgm:pt>
    <dgm:pt modelId="{0A670DB6-3119-4306-A421-FE2056CAC145}" type="sibTrans" cxnId="{94F4F862-7B65-4C47-B1FA-795CD3E86ADB}">
      <dgm:prSet/>
      <dgm:spPr/>
      <dgm:t>
        <a:bodyPr/>
        <a:lstStyle/>
        <a:p>
          <a:endParaRPr lang="zh-TW" altLang="en-US"/>
        </a:p>
      </dgm:t>
    </dgm:pt>
    <dgm:pt modelId="{0E3C3921-A581-496D-A620-F164E52C25B6}">
      <dgm:prSet phldrT="[文字]" custT="1"/>
      <dgm:spPr>
        <a:solidFill>
          <a:srgbClr val="6ED0D0">
            <a:alpha val="90000"/>
          </a:srgbClr>
        </a:solidFill>
      </dgm:spPr>
      <dgm:t>
        <a:bodyPr anchor="ctr"/>
        <a:lstStyle/>
        <a:p>
          <a:pPr algn="l"/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114.05.12-114.05.16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</a:p>
      </dgm:t>
    </dgm:pt>
    <dgm:pt modelId="{0E15E276-B5D1-48E7-B36D-65E84FA7C8BD}" type="parTrans" cxnId="{6C435603-D8CE-454B-A8B8-0A64128DE253}">
      <dgm:prSet/>
      <dgm:spPr/>
      <dgm:t>
        <a:bodyPr/>
        <a:lstStyle/>
        <a:p>
          <a:endParaRPr lang="zh-TW" altLang="en-US"/>
        </a:p>
      </dgm:t>
    </dgm:pt>
    <dgm:pt modelId="{6C23F6E6-8829-49BA-BA13-C8EE127A823E}" type="sibTrans" cxnId="{6C435603-D8CE-454B-A8B8-0A64128DE253}">
      <dgm:prSet/>
      <dgm:spPr/>
      <dgm:t>
        <a:bodyPr/>
        <a:lstStyle/>
        <a:p>
          <a:endParaRPr lang="zh-TW" altLang="en-US"/>
        </a:p>
      </dgm:t>
    </dgm:pt>
    <dgm:pt modelId="{CB0FA332-D2F6-473B-9A0F-3DF6D29CB9CB}">
      <dgm:prSet phldrT="[文字]" custT="1"/>
      <dgm:spPr/>
      <dgm:t>
        <a:bodyPr anchor="ctr"/>
        <a:lstStyle/>
        <a:p>
          <a:pPr algn="l"/>
          <a:r>
            <a:rPr lang="en-US" altLang="zh-TW" sz="26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altLang="en-US" sz="26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AC6F619-4CF4-47E4-B7E9-EB0BEBB6D26E}" type="parTrans" cxnId="{E65206C6-E202-4902-A311-7DB21FCBBB58}">
      <dgm:prSet/>
      <dgm:spPr/>
      <dgm:t>
        <a:bodyPr/>
        <a:lstStyle/>
        <a:p>
          <a:endParaRPr lang="zh-TW" altLang="en-US"/>
        </a:p>
      </dgm:t>
    </dgm:pt>
    <dgm:pt modelId="{36793A7D-7215-4025-A0DA-164409CDB80A}" type="sibTrans" cxnId="{E65206C6-E202-4902-A311-7DB21FCBBB58}">
      <dgm:prSet/>
      <dgm:spPr/>
      <dgm:t>
        <a:bodyPr/>
        <a:lstStyle/>
        <a:p>
          <a:endParaRPr lang="zh-TW" altLang="en-US"/>
        </a:p>
      </dgm:t>
    </dgm:pt>
    <dgm:pt modelId="{27943519-B8F9-7E4D-8D78-431628ED68CB}" type="pres">
      <dgm:prSet presAssocID="{A8CAC264-5560-4045-8825-2FE7207242B7}" presName="Name0" presStyleCnt="0">
        <dgm:presLayoutVars>
          <dgm:dir/>
          <dgm:animLvl val="lvl"/>
          <dgm:resizeHandles/>
        </dgm:presLayoutVars>
      </dgm:prSet>
      <dgm:spPr/>
    </dgm:pt>
    <dgm:pt modelId="{05D682DC-51EF-EA46-AF2B-4FA39D3E1EB1}" type="pres">
      <dgm:prSet presAssocID="{76A1C070-7598-4D59-9153-824656157EC0}" presName="linNode" presStyleCnt="0"/>
      <dgm:spPr/>
    </dgm:pt>
    <dgm:pt modelId="{3B68EDA1-8F3B-7141-94B6-36F576B460E0}" type="pres">
      <dgm:prSet presAssocID="{76A1C070-7598-4D59-9153-824656157EC0}" presName="parentShp" presStyleLbl="node1" presStyleIdx="0" presStyleCnt="3" custScaleX="69106" custScaleY="159018" custLinFactNeighborX="-1305" custLinFactNeighborY="351">
        <dgm:presLayoutVars>
          <dgm:bulletEnabled val="1"/>
        </dgm:presLayoutVars>
      </dgm:prSet>
      <dgm:spPr/>
    </dgm:pt>
    <dgm:pt modelId="{6700F62A-5820-C74D-B9E6-9E912E0DC1A5}" type="pres">
      <dgm:prSet presAssocID="{76A1C070-7598-4D59-9153-824656157EC0}" presName="childShp" presStyleLbl="bgAccFollowNode1" presStyleIdx="0" presStyleCnt="3" custScaleX="120326" custScaleY="212446" custLinFactNeighborX="218" custLinFactNeighborY="-8128">
        <dgm:presLayoutVars>
          <dgm:bulletEnabled val="1"/>
        </dgm:presLayoutVars>
      </dgm:prSet>
      <dgm:spPr/>
    </dgm:pt>
    <dgm:pt modelId="{397D6D74-48F7-9344-9078-20EA7A1A3E2F}" type="pres">
      <dgm:prSet presAssocID="{06AA6D9E-F574-4C97-8CCB-444FEA2EB165}" presName="spacing" presStyleCnt="0"/>
      <dgm:spPr/>
    </dgm:pt>
    <dgm:pt modelId="{5B6DDDA3-37F2-BF42-A2C0-462C53F27461}" type="pres">
      <dgm:prSet presAssocID="{FCC15CD8-8B91-4C28-A0CA-067742F7703B}" presName="linNode" presStyleCnt="0"/>
      <dgm:spPr/>
    </dgm:pt>
    <dgm:pt modelId="{4BEAB02D-53F3-3045-8A39-88D1F551C1FA}" type="pres">
      <dgm:prSet presAssocID="{FCC15CD8-8B91-4C28-A0CA-067742F7703B}" presName="parentShp" presStyleLbl="node1" presStyleIdx="1" presStyleCnt="3" custScaleX="69460" custScaleY="153361" custLinFactNeighborX="-75" custLinFactNeighborY="-14993">
        <dgm:presLayoutVars>
          <dgm:bulletEnabled val="1"/>
        </dgm:presLayoutVars>
      </dgm:prSet>
      <dgm:spPr/>
    </dgm:pt>
    <dgm:pt modelId="{02D503FA-A57C-BB42-80C8-7ABA6C235BC4}" type="pres">
      <dgm:prSet presAssocID="{FCC15CD8-8B91-4C28-A0CA-067742F7703B}" presName="childShp" presStyleLbl="bgAccFollowNode1" presStyleIdx="1" presStyleCnt="3" custScaleX="121067" custScaleY="196279" custLinFactNeighborX="146" custLinFactNeighborY="-15327">
        <dgm:presLayoutVars>
          <dgm:bulletEnabled val="1"/>
        </dgm:presLayoutVars>
      </dgm:prSet>
      <dgm:spPr/>
    </dgm:pt>
    <dgm:pt modelId="{890E5846-A4DB-4849-B291-A50C12A2B939}" type="pres">
      <dgm:prSet presAssocID="{005E1B45-4B6A-4C23-9A56-C5B77CC766A4}" presName="spacing" presStyleCnt="0"/>
      <dgm:spPr/>
    </dgm:pt>
    <dgm:pt modelId="{46A596E5-80DF-3745-8A5B-A97C9A9CB7F8}" type="pres">
      <dgm:prSet presAssocID="{51FA551D-065D-4DB2-A555-D9E152BDE74D}" presName="linNode" presStyleCnt="0"/>
      <dgm:spPr/>
    </dgm:pt>
    <dgm:pt modelId="{C62B9471-8CCB-A541-84C2-C59CAC4CD1FC}" type="pres">
      <dgm:prSet presAssocID="{51FA551D-065D-4DB2-A555-D9E152BDE74D}" presName="parentShp" presStyleLbl="node1" presStyleIdx="2" presStyleCnt="3" custScaleX="69121" custScaleY="167072" custLinFactNeighborX="-4676" custLinFactNeighborY="-10588">
        <dgm:presLayoutVars>
          <dgm:bulletEnabled val="1"/>
        </dgm:presLayoutVars>
      </dgm:prSet>
      <dgm:spPr/>
    </dgm:pt>
    <dgm:pt modelId="{099CA0B5-2567-FE4A-BF40-8537EC14CB85}" type="pres">
      <dgm:prSet presAssocID="{51FA551D-065D-4DB2-A555-D9E152BDE74D}" presName="childShp" presStyleLbl="bgAccFollowNode1" presStyleIdx="2" presStyleCnt="3" custScaleX="116427" custScaleY="212697" custLinFactNeighborX="-2557" custLinFactNeighborY="-12277">
        <dgm:presLayoutVars>
          <dgm:bulletEnabled val="1"/>
        </dgm:presLayoutVars>
      </dgm:prSet>
      <dgm:spPr/>
    </dgm:pt>
  </dgm:ptLst>
  <dgm:cxnLst>
    <dgm:cxn modelId="{6C435603-D8CE-454B-A8B8-0A64128DE253}" srcId="{51FA551D-065D-4DB2-A555-D9E152BDE74D}" destId="{0E3C3921-A581-496D-A620-F164E52C25B6}" srcOrd="1" destOrd="0" parTransId="{0E15E276-B5D1-48E7-B36D-65E84FA7C8BD}" sibTransId="{6C23F6E6-8829-49BA-BA13-C8EE127A823E}"/>
    <dgm:cxn modelId="{3CF8A410-A0B8-4CF9-A556-5E5B8C53AB2D}" srcId="{76A1C070-7598-4D59-9153-824656157EC0}" destId="{572C1186-B0A6-4120-8576-1842F4F81EBB}" srcOrd="1" destOrd="0" parTransId="{565C26ED-A7C7-4B33-B4F5-C538BBA27C9A}" sibTransId="{D67ECBD4-3428-44F9-B0E6-289BD5D9D52F}"/>
    <dgm:cxn modelId="{E217C11C-68BB-0A4C-B470-24E6FED536E7}" type="presOf" srcId="{FCC15CD8-8B91-4C28-A0CA-067742F7703B}" destId="{4BEAB02D-53F3-3045-8A39-88D1F551C1FA}" srcOrd="0" destOrd="0" presId="urn:microsoft.com/office/officeart/2005/8/layout/vList6"/>
    <dgm:cxn modelId="{DE33C338-38D9-4C60-A0E4-137DAEE701DD}" type="presOf" srcId="{572C1186-B0A6-4120-8576-1842F4F81EBB}" destId="{6700F62A-5820-C74D-B9E6-9E912E0DC1A5}" srcOrd="0" destOrd="1" presId="urn:microsoft.com/office/officeart/2005/8/layout/vList6"/>
    <dgm:cxn modelId="{E3CB4B5C-78FF-4CF0-9E3D-C0A0146E0BF1}" srcId="{76A1C070-7598-4D59-9153-824656157EC0}" destId="{06693D1D-B863-41AC-9993-D0B4A1D18EA6}" srcOrd="3" destOrd="0" parTransId="{48AFB220-8C1C-45B6-A991-097F02FC1989}" sibTransId="{FEBB14BE-C8E8-4C6D-8444-681D958D1933}"/>
    <dgm:cxn modelId="{55FF7061-3C59-4A66-B9E3-6C2AE4E2DCCA}" srcId="{A8CAC264-5560-4045-8825-2FE7207242B7}" destId="{FCC15CD8-8B91-4C28-A0CA-067742F7703B}" srcOrd="1" destOrd="0" parTransId="{D427E22B-B554-4006-9D5C-4A75D00736A1}" sibTransId="{005E1B45-4B6A-4C23-9A56-C5B77CC766A4}"/>
    <dgm:cxn modelId="{94F4F862-7B65-4C47-B1FA-795CD3E86ADB}" srcId="{51FA551D-065D-4DB2-A555-D9E152BDE74D}" destId="{1E53F19F-71C9-482A-8953-A4AC9871A8A7}" srcOrd="2" destOrd="0" parTransId="{17D300F5-72EF-4866-A0A5-CA09FB81EF62}" sibTransId="{0A670DB6-3119-4306-A421-FE2056CAC145}"/>
    <dgm:cxn modelId="{7E4A4748-CBEC-4411-9935-5ABC6CB524A7}" type="presOf" srcId="{546AC7DD-5870-47AD-9DC3-8C27960CB703}" destId="{099CA0B5-2567-FE4A-BF40-8537EC14CB85}" srcOrd="0" destOrd="3" presId="urn:microsoft.com/office/officeart/2005/8/layout/vList6"/>
    <dgm:cxn modelId="{701C8470-1FC3-4903-92FC-85DC71DD2CB8}" type="presOf" srcId="{0E3C3921-A581-496D-A620-F164E52C25B6}" destId="{099CA0B5-2567-FE4A-BF40-8537EC14CB85}" srcOrd="0" destOrd="1" presId="urn:microsoft.com/office/officeart/2005/8/layout/vList6"/>
    <dgm:cxn modelId="{AECF4755-A741-1B40-83E7-F3D354EC5A7E}" srcId="{51FA551D-065D-4DB2-A555-D9E152BDE74D}" destId="{0A5849B5-8361-AB47-BA9D-55D1C0526BC8}" srcOrd="0" destOrd="0" parTransId="{2AD04E3B-389B-3348-B46A-21D1CAA3DA0E}" sibTransId="{5198723C-D91E-B047-8CE2-555A7379321C}"/>
    <dgm:cxn modelId="{E107B575-C288-499C-914C-916507AC7315}" srcId="{A8CAC264-5560-4045-8825-2FE7207242B7}" destId="{51FA551D-065D-4DB2-A555-D9E152BDE74D}" srcOrd="2" destOrd="0" parTransId="{2F098785-FDB6-42F0-AE85-50DB081A8111}" sibTransId="{0F0ADDD1-48BA-4DC2-86F4-56A6C559A569}"/>
    <dgm:cxn modelId="{4F720A57-7E8B-4CED-8BF6-827EEECE4F48}" type="presOf" srcId="{06693D1D-B863-41AC-9993-D0B4A1D18EA6}" destId="{6700F62A-5820-C74D-B9E6-9E912E0DC1A5}" srcOrd="0" destOrd="3" presId="urn:microsoft.com/office/officeart/2005/8/layout/vList6"/>
    <dgm:cxn modelId="{649C4E58-B2C9-41EC-A324-7507B6974B51}" srcId="{76A1C070-7598-4D59-9153-824656157EC0}" destId="{82FA1774-09F1-4475-86F9-32100E8172C9}" srcOrd="0" destOrd="0" parTransId="{8BF8D60D-56E8-40FF-B071-1467794E7699}" sibTransId="{5BE0FC5A-5D8C-41EC-9F38-EDF0FFF4596B}"/>
    <dgm:cxn modelId="{E938795A-5C77-4F19-AD71-3FB6C6945D58}" srcId="{A8CAC264-5560-4045-8825-2FE7207242B7}" destId="{76A1C070-7598-4D59-9153-824656157EC0}" srcOrd="0" destOrd="0" parTransId="{F65624E9-1A2A-46AE-A5AA-4B19DE45512D}" sibTransId="{06AA6D9E-F574-4C97-8CCB-444FEA2EB165}"/>
    <dgm:cxn modelId="{37F67983-D00D-45F6-8DD8-453A34C93066}" type="presOf" srcId="{BCC01383-1EAB-4A23-B6F1-47F1BDE1CCAF}" destId="{6700F62A-5820-C74D-B9E6-9E912E0DC1A5}" srcOrd="0" destOrd="2" presId="urn:microsoft.com/office/officeart/2005/8/layout/vList6"/>
    <dgm:cxn modelId="{43E17888-AAAB-4C1E-9BEE-6410FEADEB64}" type="presOf" srcId="{CB0FA332-D2F6-473B-9A0F-3DF6D29CB9CB}" destId="{02D503FA-A57C-BB42-80C8-7ABA6C235BC4}" srcOrd="0" destOrd="1" presId="urn:microsoft.com/office/officeart/2005/8/layout/vList6"/>
    <dgm:cxn modelId="{B77B978C-D8E4-4F39-AAC6-14BAF8341205}" srcId="{51FA551D-065D-4DB2-A555-D9E152BDE74D}" destId="{546AC7DD-5870-47AD-9DC3-8C27960CB703}" srcOrd="3" destOrd="0" parTransId="{57D19A18-58C7-4046-AF97-7F75056A78FD}" sibTransId="{109337B8-7926-4885-8108-111E85F954E2}"/>
    <dgm:cxn modelId="{1E588F90-4108-2F42-8674-D82EEAE8F8AF}" type="presOf" srcId="{51FA551D-065D-4DB2-A555-D9E152BDE74D}" destId="{C62B9471-8CCB-A541-84C2-C59CAC4CD1FC}" srcOrd="0" destOrd="0" presId="urn:microsoft.com/office/officeart/2005/8/layout/vList6"/>
    <dgm:cxn modelId="{FDF27F99-275A-2C47-9AEC-C795A80B6C74}" type="presOf" srcId="{24D5AED0-BE4C-40E7-B7AF-2FD1AC347F1D}" destId="{02D503FA-A57C-BB42-80C8-7ABA6C235BC4}" srcOrd="0" destOrd="0" presId="urn:microsoft.com/office/officeart/2005/8/layout/vList6"/>
    <dgm:cxn modelId="{40E65BA2-DD72-4148-A35F-206589798B70}" type="presOf" srcId="{0A5849B5-8361-AB47-BA9D-55D1C0526BC8}" destId="{099CA0B5-2567-FE4A-BF40-8537EC14CB85}" srcOrd="0" destOrd="0" presId="urn:microsoft.com/office/officeart/2005/8/layout/vList6"/>
    <dgm:cxn modelId="{C3CB7DAD-D993-4F44-8D87-977576CC7325}" type="presOf" srcId="{82FA1774-09F1-4475-86F9-32100E8172C9}" destId="{6700F62A-5820-C74D-B9E6-9E912E0DC1A5}" srcOrd="0" destOrd="0" presId="urn:microsoft.com/office/officeart/2005/8/layout/vList6"/>
    <dgm:cxn modelId="{A90DF7B9-78A3-4BD1-B6B0-C314EED4AC2F}" srcId="{FCC15CD8-8B91-4C28-A0CA-067742F7703B}" destId="{24D5AED0-BE4C-40E7-B7AF-2FD1AC347F1D}" srcOrd="0" destOrd="0" parTransId="{E7BD3814-0335-43FC-8772-E990D6C21AE9}" sibTransId="{5F0961F2-296F-4835-89B0-C7FF5CDFB161}"/>
    <dgm:cxn modelId="{FF71AABD-B88E-47ED-8E56-22760478C940}" srcId="{76A1C070-7598-4D59-9153-824656157EC0}" destId="{BCC01383-1EAB-4A23-B6F1-47F1BDE1CCAF}" srcOrd="2" destOrd="0" parTransId="{1C933A56-15E9-43D6-860F-880808A35580}" sibTransId="{2DF0C908-4C4C-4E3B-99B8-050C6007CB70}"/>
    <dgm:cxn modelId="{E65206C6-E202-4902-A311-7DB21FCBBB58}" srcId="{FCC15CD8-8B91-4C28-A0CA-067742F7703B}" destId="{CB0FA332-D2F6-473B-9A0F-3DF6D29CB9CB}" srcOrd="1" destOrd="0" parTransId="{2AC6F619-4CF4-47E4-B7E9-EB0BEBB6D26E}" sibTransId="{36793A7D-7215-4025-A0DA-164409CDB80A}"/>
    <dgm:cxn modelId="{288B27D6-5658-4518-82B0-9E25FFF88510}" type="presOf" srcId="{1E53F19F-71C9-482A-8953-A4AC9871A8A7}" destId="{099CA0B5-2567-FE4A-BF40-8537EC14CB85}" srcOrd="0" destOrd="2" presId="urn:microsoft.com/office/officeart/2005/8/layout/vList6"/>
    <dgm:cxn modelId="{C97659DC-FEF4-CB4D-9E9E-8553CD49B166}" type="presOf" srcId="{76A1C070-7598-4D59-9153-824656157EC0}" destId="{3B68EDA1-8F3B-7141-94B6-36F576B460E0}" srcOrd="0" destOrd="0" presId="urn:microsoft.com/office/officeart/2005/8/layout/vList6"/>
    <dgm:cxn modelId="{EA9F17EA-40E3-274C-B14B-47CF5C68BC33}" type="presOf" srcId="{A8CAC264-5560-4045-8825-2FE7207242B7}" destId="{27943519-B8F9-7E4D-8D78-431628ED68CB}" srcOrd="0" destOrd="0" presId="urn:microsoft.com/office/officeart/2005/8/layout/vList6"/>
    <dgm:cxn modelId="{B0D52217-EFCF-F642-830F-B4C0511DE2E2}" type="presParOf" srcId="{27943519-B8F9-7E4D-8D78-431628ED68CB}" destId="{05D682DC-51EF-EA46-AF2B-4FA39D3E1EB1}" srcOrd="0" destOrd="0" presId="urn:microsoft.com/office/officeart/2005/8/layout/vList6"/>
    <dgm:cxn modelId="{8569A8AF-2A97-BF46-BC41-CD7F0606927B}" type="presParOf" srcId="{05D682DC-51EF-EA46-AF2B-4FA39D3E1EB1}" destId="{3B68EDA1-8F3B-7141-94B6-36F576B460E0}" srcOrd="0" destOrd="0" presId="urn:microsoft.com/office/officeart/2005/8/layout/vList6"/>
    <dgm:cxn modelId="{0308173C-0D20-C843-8372-1400E1EF02AE}" type="presParOf" srcId="{05D682DC-51EF-EA46-AF2B-4FA39D3E1EB1}" destId="{6700F62A-5820-C74D-B9E6-9E912E0DC1A5}" srcOrd="1" destOrd="0" presId="urn:microsoft.com/office/officeart/2005/8/layout/vList6"/>
    <dgm:cxn modelId="{8D3DBECC-4F50-2E4C-ABA0-79E7C98CDA30}" type="presParOf" srcId="{27943519-B8F9-7E4D-8D78-431628ED68CB}" destId="{397D6D74-48F7-9344-9078-20EA7A1A3E2F}" srcOrd="1" destOrd="0" presId="urn:microsoft.com/office/officeart/2005/8/layout/vList6"/>
    <dgm:cxn modelId="{377D5C11-3E32-1D41-967A-AEDB67834512}" type="presParOf" srcId="{27943519-B8F9-7E4D-8D78-431628ED68CB}" destId="{5B6DDDA3-37F2-BF42-A2C0-462C53F27461}" srcOrd="2" destOrd="0" presId="urn:microsoft.com/office/officeart/2005/8/layout/vList6"/>
    <dgm:cxn modelId="{46FC9274-9D0C-FD4F-8D55-0CA12233909C}" type="presParOf" srcId="{5B6DDDA3-37F2-BF42-A2C0-462C53F27461}" destId="{4BEAB02D-53F3-3045-8A39-88D1F551C1FA}" srcOrd="0" destOrd="0" presId="urn:microsoft.com/office/officeart/2005/8/layout/vList6"/>
    <dgm:cxn modelId="{08F5576D-DADC-9040-9859-829E274ADE74}" type="presParOf" srcId="{5B6DDDA3-37F2-BF42-A2C0-462C53F27461}" destId="{02D503FA-A57C-BB42-80C8-7ABA6C235BC4}" srcOrd="1" destOrd="0" presId="urn:microsoft.com/office/officeart/2005/8/layout/vList6"/>
    <dgm:cxn modelId="{B6B5ADB8-6766-2842-B703-1D44A8C78FB4}" type="presParOf" srcId="{27943519-B8F9-7E4D-8D78-431628ED68CB}" destId="{890E5846-A4DB-4849-B291-A50C12A2B939}" srcOrd="3" destOrd="0" presId="urn:microsoft.com/office/officeart/2005/8/layout/vList6"/>
    <dgm:cxn modelId="{210E59FA-8241-A641-B9A1-2EAF9FB84D91}" type="presParOf" srcId="{27943519-B8F9-7E4D-8D78-431628ED68CB}" destId="{46A596E5-80DF-3745-8A5B-A97C9A9CB7F8}" srcOrd="4" destOrd="0" presId="urn:microsoft.com/office/officeart/2005/8/layout/vList6"/>
    <dgm:cxn modelId="{819CD6B6-D2EC-8E49-A3E4-C493CBE83930}" type="presParOf" srcId="{46A596E5-80DF-3745-8A5B-A97C9A9CB7F8}" destId="{C62B9471-8CCB-A541-84C2-C59CAC4CD1FC}" srcOrd="0" destOrd="0" presId="urn:microsoft.com/office/officeart/2005/8/layout/vList6"/>
    <dgm:cxn modelId="{7A2D79E2-48F7-2146-A3D7-CBDC8AC131ED}" type="presParOf" srcId="{46A596E5-80DF-3745-8A5B-A97C9A9CB7F8}" destId="{099CA0B5-2567-FE4A-BF40-8537EC14CB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25F5E-06F1-4DF9-8AD1-23E07BC5CCC4}" type="doc">
      <dgm:prSet loTypeId="urn:microsoft.com/office/officeart/2009/3/layout/IncreasingArrowsProcess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194B902-8EA1-4BFB-A923-AD581BD9FB59}">
      <dgm:prSet phldrT="[文字]" custT="1"/>
      <dgm:spPr>
        <a:solidFill>
          <a:srgbClr val="FF9999"/>
        </a:solidFill>
      </dgm:spPr>
      <dgm:t>
        <a:bodyPr/>
        <a:lstStyle/>
        <a:p>
          <a:r>
            <a:rPr lang="zh-TW" altLang="en-US" sz="32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發體檢報告，公告缺乏抗體名單</a:t>
          </a:r>
          <a:endParaRPr lang="en-US" altLang="zh-TW" sz="3200" b="0" cap="none" spc="0" dirty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4FA0FD-E470-4DA2-8F3D-281CCACF5525}" type="parTrans" cxnId="{1A80CDB4-561B-4A08-926E-AC429DE3A5EF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2EC809-CFC9-4A4E-B7D7-8928FA81C855}" type="sibTrans" cxnId="{1A80CDB4-561B-4A08-926E-AC429DE3A5EF}">
      <dgm:prSet custT="1"/>
      <dgm:spPr/>
      <dgm:t>
        <a:bodyPr/>
        <a:lstStyle/>
        <a:p>
          <a:endParaRPr lang="zh-TW" altLang="en-US" sz="18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158F57-F190-4252-82B2-472FC2A870FD}">
      <dgm:prSet phldrT="[文字]" custT="1"/>
      <dgm:spPr/>
      <dgm:t>
        <a:bodyPr/>
        <a:lstStyle/>
        <a:p>
          <a:r>
            <a:rPr lang="zh-TW" altLang="en-US" sz="28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補施打疫苗、繳交收據並登錄</a:t>
          </a:r>
          <a:endParaRPr lang="en-US" altLang="zh-TW" sz="2800" b="0" cap="none" spc="0" dirty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0E2AC7-871A-46BD-94F2-3559FE0ECFA7}" type="parTrans" cxnId="{D41ED218-C7AF-4118-B96E-C9CB610776F7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832754-E8AE-4C50-A3C3-A54D5469CCAD}" type="sibTrans" cxnId="{D41ED218-C7AF-4118-B96E-C9CB610776F7}">
      <dgm:prSet custT="1"/>
      <dgm:spPr/>
      <dgm:t>
        <a:bodyPr/>
        <a:lstStyle/>
        <a:p>
          <a:endParaRPr lang="zh-TW" altLang="en-US" sz="18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CE1E1B-975F-4903-9AF7-D2D3CD82303C}">
      <dgm:prSet phldrT="[文字]" custT="1"/>
      <dgm:spPr>
        <a:solidFill>
          <a:srgbClr val="6ED0D0"/>
        </a:solidFill>
      </dgm:spPr>
      <dgm:t>
        <a:bodyPr/>
        <a:lstStyle/>
        <a:p>
          <a:r>
            <a:rPr lang="zh-TW" altLang="en-US" sz="2400" b="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名單造冊，送至實習院所</a:t>
          </a:r>
        </a:p>
      </dgm:t>
    </dgm:pt>
    <dgm:pt modelId="{1B16559A-F9EC-40A4-AD61-920D65C7D0E1}" type="parTrans" cxnId="{522269F6-59AE-4F9C-8766-22422EB4512A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40DFAF-F0C8-40B0-9AEE-2870C7335F97}" type="sibTrans" cxnId="{522269F6-59AE-4F9C-8766-22422EB4512A}">
      <dgm:prSet/>
      <dgm:spPr/>
      <dgm:t>
        <a:bodyPr/>
        <a:lstStyle/>
        <a:p>
          <a:endParaRPr lang="zh-TW" altLang="en-US" sz="2400" b="0" cap="none" spc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D54E73-07D9-C64C-88EA-A04E9D5B76DD}" type="pres">
      <dgm:prSet presAssocID="{6D925F5E-06F1-4DF9-8AD1-23E07BC5CCC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1851BAF-8700-1D49-81B3-E997A4168901}" type="pres">
      <dgm:prSet presAssocID="{4194B902-8EA1-4BFB-A923-AD581BD9FB59}" presName="parentText1" presStyleLbl="node1" presStyleIdx="0" presStyleCnt="3" custScaleX="97490" custLinFactNeighborX="-751" custLinFactNeighborY="-28503">
        <dgm:presLayoutVars>
          <dgm:chMax/>
          <dgm:chPref val="3"/>
          <dgm:bulletEnabled val="1"/>
        </dgm:presLayoutVars>
      </dgm:prSet>
      <dgm:spPr/>
    </dgm:pt>
    <dgm:pt modelId="{BD3357FB-C0DD-954D-9D92-2A6B90C3D000}" type="pres">
      <dgm:prSet presAssocID="{4F158F57-F190-4252-82B2-472FC2A870FD}" presName="parentText2" presStyleLbl="node1" presStyleIdx="1" presStyleCnt="3" custLinFactNeighborX="-1396" custLinFactNeighborY="-15472">
        <dgm:presLayoutVars>
          <dgm:chMax/>
          <dgm:chPref val="3"/>
          <dgm:bulletEnabled val="1"/>
        </dgm:presLayoutVars>
      </dgm:prSet>
      <dgm:spPr/>
    </dgm:pt>
    <dgm:pt modelId="{67E1C6BB-5E4F-4C4D-ACBD-7CC0C8606F2E}" type="pres">
      <dgm:prSet presAssocID="{3FCE1E1B-975F-4903-9AF7-D2D3CD82303C}" presName="parentText3" presStyleLbl="node1" presStyleIdx="2" presStyleCnt="3" custScaleX="100340" custLinFactNeighborX="-2235" custLinFactNeighborY="-4055">
        <dgm:presLayoutVars>
          <dgm:chMax/>
          <dgm:chPref val="3"/>
          <dgm:bulletEnabled val="1"/>
        </dgm:presLayoutVars>
      </dgm:prSet>
      <dgm:spPr/>
    </dgm:pt>
  </dgm:ptLst>
  <dgm:cxnLst>
    <dgm:cxn modelId="{D41ED218-C7AF-4118-B96E-C9CB610776F7}" srcId="{6D925F5E-06F1-4DF9-8AD1-23E07BC5CCC4}" destId="{4F158F57-F190-4252-82B2-472FC2A870FD}" srcOrd="1" destOrd="0" parTransId="{E60E2AC7-871A-46BD-94F2-3559FE0ECFA7}" sibTransId="{26832754-E8AE-4C50-A3C3-A54D5469CCAD}"/>
    <dgm:cxn modelId="{08E16654-C606-4648-A2E8-B1AEB81CF09B}" type="presOf" srcId="{4194B902-8EA1-4BFB-A923-AD581BD9FB59}" destId="{B1851BAF-8700-1D49-81B3-E997A4168901}" srcOrd="0" destOrd="0" presId="urn:microsoft.com/office/officeart/2009/3/layout/IncreasingArrowsProcess"/>
    <dgm:cxn modelId="{AA7DB380-C1AA-BE4F-BBDD-93CD3F637692}" type="presOf" srcId="{3FCE1E1B-975F-4903-9AF7-D2D3CD82303C}" destId="{67E1C6BB-5E4F-4C4D-ACBD-7CC0C8606F2E}" srcOrd="0" destOrd="0" presId="urn:microsoft.com/office/officeart/2009/3/layout/IncreasingArrowsProcess"/>
    <dgm:cxn modelId="{5E7D9183-CBC6-A64E-8EFA-9EBD2EF919DC}" type="presOf" srcId="{4F158F57-F190-4252-82B2-472FC2A870FD}" destId="{BD3357FB-C0DD-954D-9D92-2A6B90C3D000}" srcOrd="0" destOrd="0" presId="urn:microsoft.com/office/officeart/2009/3/layout/IncreasingArrowsProcess"/>
    <dgm:cxn modelId="{1A80CDB4-561B-4A08-926E-AC429DE3A5EF}" srcId="{6D925F5E-06F1-4DF9-8AD1-23E07BC5CCC4}" destId="{4194B902-8EA1-4BFB-A923-AD581BD9FB59}" srcOrd="0" destOrd="0" parTransId="{E74FA0FD-E470-4DA2-8F3D-281CCACF5525}" sibTransId="{7C2EC809-CFC9-4A4E-B7D7-8928FA81C855}"/>
    <dgm:cxn modelId="{522269F6-59AE-4F9C-8766-22422EB4512A}" srcId="{6D925F5E-06F1-4DF9-8AD1-23E07BC5CCC4}" destId="{3FCE1E1B-975F-4903-9AF7-D2D3CD82303C}" srcOrd="2" destOrd="0" parTransId="{1B16559A-F9EC-40A4-AD61-920D65C7D0E1}" sibTransId="{A940DFAF-F0C8-40B0-9AEE-2870C7335F97}"/>
    <dgm:cxn modelId="{39970CFC-1AC6-404C-81DC-1785B6B4B7C0}" type="presOf" srcId="{6D925F5E-06F1-4DF9-8AD1-23E07BC5CCC4}" destId="{9CD54E73-07D9-C64C-88EA-A04E9D5B76DD}" srcOrd="0" destOrd="0" presId="urn:microsoft.com/office/officeart/2009/3/layout/IncreasingArrowsProcess"/>
    <dgm:cxn modelId="{F3231AF5-216B-5D4E-B7D4-F3BB1CE3008C}" type="presParOf" srcId="{9CD54E73-07D9-C64C-88EA-A04E9D5B76DD}" destId="{B1851BAF-8700-1D49-81B3-E997A4168901}" srcOrd="0" destOrd="0" presId="urn:microsoft.com/office/officeart/2009/3/layout/IncreasingArrowsProcess"/>
    <dgm:cxn modelId="{56374EC7-4E7B-A645-8812-C1F6A5290C79}" type="presParOf" srcId="{9CD54E73-07D9-C64C-88EA-A04E9D5B76DD}" destId="{BD3357FB-C0DD-954D-9D92-2A6B90C3D000}" srcOrd="1" destOrd="0" presId="urn:microsoft.com/office/officeart/2009/3/layout/IncreasingArrowsProcess"/>
    <dgm:cxn modelId="{53339A8F-602D-7F4F-AE7D-71534F89DD11}" type="presParOf" srcId="{9CD54E73-07D9-C64C-88EA-A04E9D5B76DD}" destId="{67E1C6BB-5E4F-4C4D-ACBD-7CC0C8606F2E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0F62A-5820-C74D-B9E6-9E912E0DC1A5}">
      <dsp:nvSpPr>
        <dsp:cNvPr id="0" name=""/>
        <dsp:cNvSpPr/>
      </dsp:nvSpPr>
      <dsp:spPr>
        <a:xfrm>
          <a:off x="2963657" y="0"/>
          <a:ext cx="7680080" cy="22693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.01.1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-11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.01.1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114.01.20-114.01.23</a:t>
          </a:r>
          <a:r>
            <a:rPr lang="zh-TW" altLang="en-US" sz="260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  <a:endParaRPr lang="zh-TW" altLang="en-US" sz="2600" b="0" kern="1200" dirty="0">
            <a:solidFill>
              <a:schemeClr val="tx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114.02.03-114.02.07</a:t>
          </a:r>
          <a:r>
            <a:rPr lang="zh-TW" altLang="en-US" sz="2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00-16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：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4.5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  <a:endParaRPr lang="zh-TW" altLang="en-US" sz="26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altLang="en-US" sz="26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63657" y="283672"/>
        <a:ext cx="6829064" cy="1702033"/>
      </dsp:txXfrm>
    </dsp:sp>
    <dsp:sp modelId="{3B68EDA1-8F3B-7141-94B6-36F576B460E0}">
      <dsp:nvSpPr>
        <dsp:cNvPr id="0" name=""/>
        <dsp:cNvSpPr/>
      </dsp:nvSpPr>
      <dsp:spPr>
        <a:xfrm>
          <a:off x="0" y="292232"/>
          <a:ext cx="2940565" cy="1698652"/>
        </a:xfrm>
        <a:prstGeom prst="roundRect">
          <a:avLst/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臨床照護實習</a:t>
          </a:r>
        </a:p>
      </dsp:txBody>
      <dsp:txXfrm>
        <a:off x="82921" y="375153"/>
        <a:ext cx="2774723" cy="1532810"/>
      </dsp:txXfrm>
    </dsp:sp>
    <dsp:sp modelId="{02D503FA-A57C-BB42-80C8-7ABA6C235BC4}">
      <dsp:nvSpPr>
        <dsp:cNvPr id="0" name=""/>
        <dsp:cNvSpPr/>
      </dsp:nvSpPr>
      <dsp:spPr>
        <a:xfrm>
          <a:off x="2951115" y="2215594"/>
          <a:ext cx="7697162" cy="20966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114.03.17-114.05.02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51115" y="2477679"/>
        <a:ext cx="6910907" cy="1572509"/>
      </dsp:txXfrm>
    </dsp:sp>
    <dsp:sp modelId="{4BEAB02D-53F3-3045-8A39-88D1F551C1FA}">
      <dsp:nvSpPr>
        <dsp:cNvPr id="0" name=""/>
        <dsp:cNvSpPr/>
      </dsp:nvSpPr>
      <dsp:spPr>
        <a:xfrm>
          <a:off x="0" y="2448390"/>
          <a:ext cx="2944071" cy="16382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社區照護實習</a:t>
          </a:r>
        </a:p>
      </dsp:txBody>
      <dsp:txXfrm>
        <a:off x="79971" y="2528361"/>
        <a:ext cx="2784129" cy="1478281"/>
      </dsp:txXfrm>
    </dsp:sp>
    <dsp:sp modelId="{099CA0B5-2567-FE4A-BF40-8537EC14CB85}">
      <dsp:nvSpPr>
        <dsp:cNvPr id="0" name=""/>
        <dsp:cNvSpPr/>
      </dsp:nvSpPr>
      <dsp:spPr>
        <a:xfrm>
          <a:off x="2970327" y="4451675"/>
          <a:ext cx="7431218" cy="2272058"/>
        </a:xfrm>
        <a:prstGeom prst="rightArrow">
          <a:avLst>
            <a:gd name="adj1" fmla="val 75000"/>
            <a:gd name="adj2" fmla="val 50000"/>
          </a:avLst>
        </a:prstGeom>
        <a:solidFill>
          <a:srgbClr val="6ED0D0">
            <a:alpha val="90000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114.05.05-114.05.09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114.05.12-114.05.16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天）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114.05.19-114.05.20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   </a:t>
          </a: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08:00~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17:00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（</a:t>
          </a:r>
          <a:r>
            <a:rPr lang="en-US" altLang="zh-TW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2600" b="0" kern="1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）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108</a:t>
          </a:r>
          <a:r>
            <a:rPr lang="zh-TW" altLang="en-US" sz="2600" b="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</a:p>
      </dsp:txBody>
      <dsp:txXfrm>
        <a:off x="2970327" y="4735682"/>
        <a:ext cx="6579196" cy="1704044"/>
      </dsp:txXfrm>
    </dsp:sp>
    <dsp:sp modelId="{C62B9471-8CCB-A541-84C2-C59CAC4CD1FC}">
      <dsp:nvSpPr>
        <dsp:cNvPr id="0" name=""/>
        <dsp:cNvSpPr/>
      </dsp:nvSpPr>
      <dsp:spPr>
        <a:xfrm>
          <a:off x="0" y="4713404"/>
          <a:ext cx="2941203" cy="1784686"/>
        </a:xfrm>
        <a:prstGeom prst="roundRect">
          <a:avLst/>
        </a:prstGeom>
        <a:solidFill>
          <a:srgbClr val="3BB6B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進階臨床</a:t>
          </a:r>
          <a:endParaRPr lang="en-US" altLang="zh-TW" sz="2800" b="1" kern="1200" dirty="0">
            <a:solidFill>
              <a:prstClr val="white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照護實習</a:t>
          </a:r>
          <a:endParaRPr lang="en-US" altLang="zh-TW" sz="2800" b="1" kern="1200" dirty="0">
            <a:solidFill>
              <a:prstClr val="white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十二</a:t>
          </a:r>
          <a:r>
            <a:rPr lang="zh-TW" alt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～</a:t>
          </a:r>
          <a:r>
            <a:rPr lang="zh-TW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十四週</a:t>
          </a:r>
          <a:r>
            <a:rPr lang="en-US" altLang="zh-TW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 </a:t>
          </a:r>
          <a:endParaRPr lang="zh-TW" altLang="zh-TW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87121" y="4800525"/>
        <a:ext cx="2766961" cy="1610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1BAF-8700-1D49-81B3-E997A4168901}">
      <dsp:nvSpPr>
        <dsp:cNvPr id="0" name=""/>
        <dsp:cNvSpPr/>
      </dsp:nvSpPr>
      <dsp:spPr>
        <a:xfrm>
          <a:off x="0" y="404964"/>
          <a:ext cx="11077284" cy="1654810"/>
        </a:xfrm>
        <a:prstGeom prst="rightArrow">
          <a:avLst>
            <a:gd name="adj1" fmla="val 50000"/>
            <a:gd name="adj2" fmla="val 50000"/>
          </a:avLst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62701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發體檢報告，公告缺乏抗體名單</a:t>
          </a:r>
          <a:endParaRPr lang="en-US" altLang="zh-TW" sz="3200" b="0" kern="1200" cap="none" spc="0" dirty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818667"/>
        <a:ext cx="10663582" cy="827405"/>
      </dsp:txXfrm>
    </dsp:sp>
    <dsp:sp modelId="{BD3357FB-C0DD-954D-9D92-2A6B90C3D000}">
      <dsp:nvSpPr>
        <dsp:cNvPr id="0" name=""/>
        <dsp:cNvSpPr/>
      </dsp:nvSpPr>
      <dsp:spPr>
        <a:xfrm>
          <a:off x="3314871" y="1172206"/>
          <a:ext cx="7862838" cy="165481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6270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補施打疫苗、繳交收據並登錄</a:t>
          </a:r>
          <a:endParaRPr lang="en-US" altLang="zh-TW" sz="2800" b="0" kern="1200" cap="none" spc="0" dirty="0">
            <a:ln w="0"/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14871" y="1585909"/>
        <a:ext cx="7449136" cy="827405"/>
      </dsp:txXfrm>
    </dsp:sp>
    <dsp:sp modelId="{67E1C6BB-5E4F-4C4D-ACBD-7CC0C8606F2E}">
      <dsp:nvSpPr>
        <dsp:cNvPr id="0" name=""/>
        <dsp:cNvSpPr/>
      </dsp:nvSpPr>
      <dsp:spPr>
        <a:xfrm>
          <a:off x="6819346" y="1912740"/>
          <a:ext cx="4378028" cy="1654810"/>
        </a:xfrm>
        <a:prstGeom prst="rightArrow">
          <a:avLst>
            <a:gd name="adj1" fmla="val 50000"/>
            <a:gd name="adj2" fmla="val 50000"/>
          </a:avLst>
        </a:prstGeom>
        <a:solidFill>
          <a:srgbClr val="6ED0D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6270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cap="none" spc="0" dirty="0">
              <a:ln w="0"/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名單造冊，送至實習院所</a:t>
          </a:r>
        </a:p>
      </dsp:txBody>
      <dsp:txXfrm>
        <a:off x="6819346" y="2326443"/>
        <a:ext cx="3964326" cy="82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1B518-F8F7-43D8-99B7-1420C8B1269B}" type="datetimeFigureOut">
              <a:rPr lang="zh-CN" altLang="en-US" smtClean="0"/>
              <a:pPr/>
              <a:t>2025/2/5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48E8C-80F4-46A1-801E-2EFA6EFF40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7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37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57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7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2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09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22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458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61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38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7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77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6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27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8E8C-80F4-46A1-801E-2EFA6EFF40B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1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D3B-ACA9-4440-9D7C-7ED5C4CFA568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8C9F-B87E-4D73-9CEE-22AE8532D074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3536-A3C4-4863-84EA-65178B7BDEC8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2B8-9717-4614-8299-A6E45FF17B2E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6115-C043-4A20-BEBF-4B0AFC19F0D4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F6A3-D610-4F96-907D-118ECDD5BD9E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F888-672D-4EBF-AABD-69724597FB18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3ABC-636B-4E25-9F74-97CA7E6315B5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9733-7AD2-4F57-BDFC-AF578B6856C6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23CA-672F-4AC6-8CA8-EE10953FEB6E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5F58-2531-404A-9038-B6849DC35FC6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stretch>
            <a:fillRect l="-11000" t="1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8E3A-01AA-43BF-BCA2-5EE3D495CDA7}" type="datetime1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41C6-9651-494A-9F58-0EC1001BA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203.64.34.6/library/database/e_boo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9"/>
          <p:cNvSpPr txBox="1"/>
          <p:nvPr>
            <p:custDataLst>
              <p:tags r:id="rId1"/>
            </p:custDataLst>
          </p:nvPr>
        </p:nvSpPr>
        <p:spPr>
          <a:xfrm>
            <a:off x="1327851" y="672771"/>
            <a:ext cx="9791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TW" altLang="en-US" sz="6600" b="1" kern="1000" spc="1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慈濟大學</a:t>
            </a:r>
            <a:r>
              <a:rPr lang="en-US" altLang="zh-TW" sz="6600" b="1" kern="1000" spc="1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113</a:t>
            </a:r>
            <a:r>
              <a:rPr lang="zh-TW" altLang="en-US" sz="6600" b="1" kern="1000" spc="1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學年度</a:t>
            </a:r>
            <a:br>
              <a:rPr lang="en-US" altLang="zh-TW" sz="6600" b="1" kern="1000" spc="1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</a:br>
            <a:r>
              <a:rPr lang="zh-TW" altLang="en-US" sz="6600" b="1" kern="1000" spc="1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二技二年級實習前說明會</a:t>
            </a:r>
            <a:endParaRPr lang="zh-CN" altLang="en-US" sz="6600" b="1" kern="1000" spc="1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PA_文本框 27"/>
          <p:cNvSpPr txBox="1"/>
          <p:nvPr>
            <p:custDataLst>
              <p:tags r:id="rId2"/>
            </p:custDataLst>
          </p:nvPr>
        </p:nvSpPr>
        <p:spPr>
          <a:xfrm>
            <a:off x="4449791" y="3542122"/>
            <a:ext cx="6669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日期</a:t>
            </a:r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2024.12.18</a:t>
            </a:r>
            <a:br>
              <a:rPr lang="en-US" altLang="zh-TW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</a:br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時間</a:t>
            </a:r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13:30-15:20</a:t>
            </a:r>
          </a:p>
          <a:p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地點：智耕樓 </a:t>
            </a:r>
            <a:r>
              <a:rPr lang="en-US" altLang="zh-TW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B1 </a:t>
            </a:r>
            <a:r>
              <a:rPr lang="zh-TW" altLang="en-US" sz="4000" b="1" cap="all" spc="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演議廳 </a:t>
            </a:r>
            <a:endParaRPr lang="en-US" altLang="zh-TW" sz="4000" b="1" cap="all" spc="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660C60D-7AE1-4DB8-8E6E-611ACC7865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2861199"/>
            <a:ext cx="3637148" cy="386027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1984" y="404664"/>
            <a:ext cx="5200296" cy="9269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違反住宿規則</a:t>
            </a:r>
            <a:r>
              <a:rPr lang="en-US" altLang="zh-TW" sz="49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4/4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41248" y="1484784"/>
            <a:ext cx="10472928" cy="5373216"/>
          </a:xfrm>
        </p:spPr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依照台中慈濟醫院的實習生宿舍管理規則，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第七、 會客應在交誼廳內；禁止外賓進入寢室區，更不得留宿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第二十一、違規處理辦法，之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未經許可，不得私自更換寢室。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本校之學生獎懲辦法第十六條凡合下列情事之一者，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應予記小過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學務處建議大過處理</a:t>
            </a: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第六款『未經許可擅自進入宿舍或留宿外人者。』 ，應予記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小過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第十五款『在校外實習或服務不佳；有損校譽者。』 ，應予記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小過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第十五條十二款、未經核准擅自接引親友或非住宿生進入宿舍應予記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申誡二支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迫於同儕壓力，接受非法入住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第十六條第四款、有欺騙之行為者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持續說謊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，應予記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小過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img.zcool.cn/community/017ed25548987a0000019ae949f45e.jpg"/>
          <p:cNvPicPr/>
          <p:nvPr/>
        </p:nvPicPr>
        <p:blipFill rotWithShape="1">
          <a:blip r:embed="rId2" cstate="print">
            <a:clrChange>
              <a:clrFrom>
                <a:srgbClr val="FFFCC7"/>
              </a:clrFrom>
              <a:clrTo>
                <a:srgbClr val="FFFCC7">
                  <a:alpha val="0"/>
                </a:srgbClr>
              </a:clrTo>
            </a:clrChange>
          </a:blip>
          <a:srcRect l="8314" t="8702" r="61353" b="18576"/>
          <a:stretch/>
        </p:blipFill>
        <p:spPr bwMode="auto">
          <a:xfrm>
            <a:off x="8165592" y="0"/>
            <a:ext cx="1795272" cy="19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img.zcool.cn/community/017ed25548987a0000019ae949f45e.jpg"/>
          <p:cNvPicPr/>
          <p:nvPr/>
        </p:nvPicPr>
        <p:blipFill rotWithShape="1">
          <a:blip r:embed="rId2" cstate="print">
            <a:clrChange>
              <a:clrFrom>
                <a:srgbClr val="FFFCC7"/>
              </a:clrFrom>
              <a:clrTo>
                <a:srgbClr val="FFFCC7">
                  <a:alpha val="0"/>
                </a:srgbClr>
              </a:clrTo>
            </a:clrChange>
          </a:blip>
          <a:srcRect l="60502" t="11061" r="6035" b="19596"/>
          <a:stretch/>
        </p:blipFill>
        <p:spPr bwMode="auto">
          <a:xfrm>
            <a:off x="9960864" y="48768"/>
            <a:ext cx="1920268" cy="199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169001-FC72-6DEF-00E3-062493A2D6C8}"/>
              </a:ext>
            </a:extLst>
          </p:cNvPr>
          <p:cNvSpPr txBox="1">
            <a:spLocks/>
          </p:cNvSpPr>
          <p:nvPr/>
        </p:nvSpPr>
        <p:spPr>
          <a:xfrm>
            <a:off x="2302109" y="761766"/>
            <a:ext cx="7467600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rPr>
              <a:t>實習選課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EB452927-106E-FEFF-9470-B1FC4DA6B93F}"/>
              </a:ext>
            </a:extLst>
          </p:cNvPr>
          <p:cNvGrpSpPr/>
          <p:nvPr/>
        </p:nvGrpSpPr>
        <p:grpSpPr>
          <a:xfrm>
            <a:off x="834081" y="1874955"/>
            <a:ext cx="3300016" cy="1042703"/>
            <a:chOff x="2449" y="0"/>
            <a:chExt cx="2984706" cy="1134884"/>
          </a:xfrm>
          <a:solidFill>
            <a:srgbClr val="FF9999"/>
          </a:solidFill>
        </p:grpSpPr>
        <p:sp>
          <p:nvSpPr>
            <p:cNvPr id="13" name="＞形箭號 12">
              <a:extLst>
                <a:ext uri="{FF2B5EF4-FFF2-40B4-BE49-F238E27FC236}">
                  <a16:creationId xmlns:a16="http://schemas.microsoft.com/office/drawing/2014/main" id="{C9C7CB72-022E-65E6-DC60-19593DBA15A8}"/>
                </a:ext>
              </a:extLst>
            </p:cNvPr>
            <p:cNvSpPr/>
            <p:nvPr/>
          </p:nvSpPr>
          <p:spPr>
            <a:xfrm>
              <a:off x="2449" y="0"/>
              <a:ext cx="2984706" cy="113488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4" name="＞形箭號 4">
              <a:extLst>
                <a:ext uri="{FF2B5EF4-FFF2-40B4-BE49-F238E27FC236}">
                  <a16:creationId xmlns:a16="http://schemas.microsoft.com/office/drawing/2014/main" id="{E2872C47-2F13-2B8C-0459-6C5D7EBE47FC}"/>
                </a:ext>
              </a:extLst>
            </p:cNvPr>
            <p:cNvSpPr txBox="1"/>
            <p:nvPr/>
          </p:nvSpPr>
          <p:spPr>
            <a:xfrm>
              <a:off x="569891" y="0"/>
              <a:ext cx="1849822" cy="11348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b="1" kern="1200" dirty="0"/>
                <a:t>開學第一週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6F5280-D1F9-E903-1781-94593A15EB17}"/>
              </a:ext>
            </a:extLst>
          </p:cNvPr>
          <p:cNvGrpSpPr/>
          <p:nvPr/>
        </p:nvGrpSpPr>
        <p:grpSpPr>
          <a:xfrm>
            <a:off x="4385901" y="1901339"/>
            <a:ext cx="3300016" cy="1042703"/>
            <a:chOff x="2651230" y="0"/>
            <a:chExt cx="2984706" cy="1134884"/>
          </a:xfrm>
          <a:solidFill>
            <a:schemeClr val="bg1">
              <a:lumMod val="65000"/>
            </a:schemeClr>
          </a:solidFill>
        </p:grpSpPr>
        <p:sp>
          <p:nvSpPr>
            <p:cNvPr id="11" name="＞形箭號 10">
              <a:extLst>
                <a:ext uri="{FF2B5EF4-FFF2-40B4-BE49-F238E27FC236}">
                  <a16:creationId xmlns:a16="http://schemas.microsoft.com/office/drawing/2014/main" id="{5ADABD55-5E7B-71A7-A248-F518CE962995}"/>
                </a:ext>
              </a:extLst>
            </p:cNvPr>
            <p:cNvSpPr/>
            <p:nvPr/>
          </p:nvSpPr>
          <p:spPr>
            <a:xfrm>
              <a:off x="2651230" y="0"/>
              <a:ext cx="2984706" cy="113488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2" name="＞形箭號 6">
              <a:extLst>
                <a:ext uri="{FF2B5EF4-FFF2-40B4-BE49-F238E27FC236}">
                  <a16:creationId xmlns:a16="http://schemas.microsoft.com/office/drawing/2014/main" id="{C12BBC63-82E3-4C51-0024-560EF1F7028C}"/>
                </a:ext>
              </a:extLst>
            </p:cNvPr>
            <p:cNvSpPr txBox="1"/>
            <p:nvPr/>
          </p:nvSpPr>
          <p:spPr>
            <a:xfrm>
              <a:off x="3218672" y="0"/>
              <a:ext cx="1849822" cy="11348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b="1" kern="1200" dirty="0"/>
                <a:t>開學第二週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0A513FD0-AB8A-CDFE-BA44-BC1561479D09}"/>
              </a:ext>
            </a:extLst>
          </p:cNvPr>
          <p:cNvGrpSpPr/>
          <p:nvPr/>
        </p:nvGrpSpPr>
        <p:grpSpPr>
          <a:xfrm>
            <a:off x="7999611" y="1901340"/>
            <a:ext cx="3300016" cy="1042703"/>
            <a:chOff x="5374920" y="0"/>
            <a:chExt cx="2984706" cy="1134884"/>
          </a:xfrm>
          <a:solidFill>
            <a:srgbClr val="3BB6B7"/>
          </a:solidFill>
        </p:grpSpPr>
        <p:sp>
          <p:nvSpPr>
            <p:cNvPr id="9" name="＞形箭號 8">
              <a:extLst>
                <a:ext uri="{FF2B5EF4-FFF2-40B4-BE49-F238E27FC236}">
                  <a16:creationId xmlns:a16="http://schemas.microsoft.com/office/drawing/2014/main" id="{4CBB43EC-5A5D-0689-153E-6E2442401E83}"/>
                </a:ext>
              </a:extLst>
            </p:cNvPr>
            <p:cNvSpPr/>
            <p:nvPr/>
          </p:nvSpPr>
          <p:spPr>
            <a:xfrm>
              <a:off x="5374920" y="0"/>
              <a:ext cx="2984706" cy="113488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0" name="＞形箭號 8">
              <a:extLst>
                <a:ext uri="{FF2B5EF4-FFF2-40B4-BE49-F238E27FC236}">
                  <a16:creationId xmlns:a16="http://schemas.microsoft.com/office/drawing/2014/main" id="{B6DBA253-7192-272F-6003-01185C3C62C2}"/>
                </a:ext>
              </a:extLst>
            </p:cNvPr>
            <p:cNvSpPr txBox="1"/>
            <p:nvPr/>
          </p:nvSpPr>
          <p:spPr>
            <a:xfrm>
              <a:off x="5942362" y="0"/>
              <a:ext cx="1849822" cy="11348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400" b="1" kern="1200" dirty="0"/>
                <a:t>開學第三週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E66A413-64CB-FF8A-EEE2-38A62599B777}"/>
              </a:ext>
            </a:extLst>
          </p:cNvPr>
          <p:cNvSpPr txBox="1"/>
          <p:nvPr/>
        </p:nvSpPr>
        <p:spPr>
          <a:xfrm>
            <a:off x="1135193" y="3212404"/>
            <a:ext cx="25476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至學生資訊系統，查看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選課是否有誤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1501F6-27FA-C4A8-8B33-34D2F8AC9EA6}"/>
              </a:ext>
            </a:extLst>
          </p:cNvPr>
          <p:cNvSpPr txBox="1"/>
          <p:nvPr/>
        </p:nvSpPr>
        <p:spPr>
          <a:xfrm>
            <a:off x="4710553" y="3200673"/>
            <a:ext cx="23884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加退選週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提出選課問題</a:t>
            </a:r>
            <a:endParaRPr lang="zh-TW" altLang="en-US" sz="20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5595573-761B-7C68-91C7-1EA8AC3C4893}"/>
              </a:ext>
            </a:extLst>
          </p:cNvPr>
          <p:cNvSpPr txBox="1"/>
          <p:nvPr/>
        </p:nvSpPr>
        <p:spPr>
          <a:xfrm>
            <a:off x="8365695" y="3200673"/>
            <a:ext cx="254576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不再協助處理選課問題，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無法再異動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E3602AA-A22E-55F1-A2F5-2DC648EF11FA}"/>
              </a:ext>
            </a:extLst>
          </p:cNvPr>
          <p:cNvSpPr/>
          <p:nvPr/>
        </p:nvSpPr>
        <p:spPr>
          <a:xfrm>
            <a:off x="646176" y="4353773"/>
            <a:ext cx="1125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請同學確認自己的實習課程及實習老師是否有誤，如有錯誤請立即反應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8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200656" y="580094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</a:pP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實習重修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1352" y="1338649"/>
            <a:ext cx="10663238" cy="4684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1"/>
              </a:buClr>
              <a:buSzPts val="1680"/>
              <a:buFont typeface="Noto Sans Symbols"/>
              <a:buChar char="•"/>
            </a:pPr>
            <a:endParaRPr lang="en-US" altLang="zh-TW" b="1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274320" indent="-274320">
              <a:spcBef>
                <a:spcPts val="0"/>
              </a:spcBef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（一）學生各科護理學實習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成績未達六十分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，需重修該科實習。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</a:pPr>
            <a:endParaRPr lang="en-US" altLang="zh-TW" b="1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（二）因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曠、缺實習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累計時數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達實習總時數三分之一者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，或因 其他因素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停止實習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者，該科實習成績以零分計算，應重修實習。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ts val="1680"/>
              <a:buNone/>
            </a:pPr>
            <a:endParaRPr sz="2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715462" y="3684548"/>
            <a:ext cx="3000364" cy="2235098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en-US" altLang="zh-TW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1.</a:t>
            </a:r>
            <a:r>
              <a:rPr lang="zh-TW" altLang="en-US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實習成績不及格</a:t>
            </a:r>
          </a:p>
          <a:p>
            <a:r>
              <a:rPr lang="en-US" altLang="zh-TW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2.</a:t>
            </a:r>
            <a:r>
              <a:rPr lang="zh-TW" altLang="en-US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停實習        </a:t>
            </a:r>
          </a:p>
          <a:p>
            <a:r>
              <a:rPr lang="en-US" altLang="zh-TW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3.</a:t>
            </a:r>
            <a:r>
              <a:rPr lang="zh-TW" altLang="en-US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缺、曠實習累計 </a:t>
            </a:r>
          </a:p>
          <a:p>
            <a:r>
              <a:rPr lang="zh-TW" altLang="en-US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  達</a:t>
            </a:r>
            <a:r>
              <a:rPr lang="en-US" altLang="zh-TW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1/3</a:t>
            </a:r>
            <a:r>
              <a:rPr lang="zh-TW" altLang="en-US" sz="2500" dirty="0">
                <a:solidFill>
                  <a:schemeClr val="lt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以上者</a:t>
            </a:r>
          </a:p>
        </p:txBody>
      </p:sp>
      <p:sp>
        <p:nvSpPr>
          <p:cNvPr id="195" name="Shape 195"/>
          <p:cNvSpPr/>
          <p:nvPr/>
        </p:nvSpPr>
        <p:spPr>
          <a:xfrm>
            <a:off x="4824129" y="4659506"/>
            <a:ext cx="648072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544817" y="3831414"/>
            <a:ext cx="2016224" cy="2088232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sz="3200" dirty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sym typeface="Arial"/>
              </a:rPr>
              <a:t>重修實習</a:t>
            </a:r>
          </a:p>
        </p:txBody>
      </p:sp>
      <p:sp>
        <p:nvSpPr>
          <p:cNvPr id="197" name="Shape 197"/>
          <p:cNvSpPr/>
          <p:nvPr/>
        </p:nvSpPr>
        <p:spPr>
          <a:xfrm>
            <a:off x="7645310" y="4659506"/>
            <a:ext cx="576064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305644" y="3795410"/>
            <a:ext cx="1983767" cy="2160240"/>
          </a:xfrm>
          <a:prstGeom prst="roundRect">
            <a:avLst>
              <a:gd name="adj" fmla="val 16667"/>
            </a:avLst>
          </a:prstGeom>
          <a:solidFill>
            <a:srgbClr val="3BB6B7"/>
          </a:solidFill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zh-TW" altLang="en-US" sz="2500" dirty="0">
                <a:solidFill>
                  <a:schemeClr val="lt1"/>
                </a:solidFill>
                <a:latin typeface="標楷體" pitchFamily="65" charset="-120"/>
                <a:ea typeface="標楷體" pitchFamily="65" charset="-120"/>
                <a:sym typeface="Arial"/>
              </a:rPr>
              <a:t>於公告日期結束前到實習組登記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12</a:t>
            </a:fld>
            <a:endParaRPr lang="zh-TW" altLang="en-US" sz="1400" b="1" dirty="0">
              <a:solidFill>
                <a:schemeClr val="bg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3">
            <a:extLst>
              <a:ext uri="{FF2B5EF4-FFF2-40B4-BE49-F238E27FC236}">
                <a16:creationId xmlns:a16="http://schemas.microsoft.com/office/drawing/2014/main" id="{E2BCA9C8-1B9B-76C9-E702-2958E7DC8558}"/>
              </a:ext>
            </a:extLst>
          </p:cNvPr>
          <p:cNvSpPr txBox="1">
            <a:spLocks/>
          </p:cNvSpPr>
          <p:nvPr/>
        </p:nvSpPr>
        <p:spPr>
          <a:xfrm>
            <a:off x="1626419" y="484817"/>
            <a:ext cx="8496944" cy="8572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  <a:buFont typeface="Arial"/>
              <a:buNone/>
            </a:pPr>
            <a:r>
              <a:rPr lang="zh-TW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請假規則</a:t>
            </a:r>
            <a:r>
              <a:rPr lang="en-US" altLang="zh-TW" sz="36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1/6</a:t>
            </a:r>
            <a:endParaRPr lang="zh-TW" sz="3600" b="1" cap="small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Shape 204">
            <a:extLst>
              <a:ext uri="{FF2B5EF4-FFF2-40B4-BE49-F238E27FC236}">
                <a16:creationId xmlns:a16="http://schemas.microsoft.com/office/drawing/2014/main" id="{85C863F0-876D-4545-49F4-57F314E31A3D}"/>
              </a:ext>
            </a:extLst>
          </p:cNvPr>
          <p:cNvSpPr txBox="1">
            <a:spLocks/>
          </p:cNvSpPr>
          <p:nvPr/>
        </p:nvSpPr>
        <p:spPr>
          <a:xfrm>
            <a:off x="1445108" y="1518602"/>
            <a:ext cx="9358346" cy="4604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715963">
              <a:lnSpc>
                <a:spcPct val="100000"/>
              </a:lnSpc>
              <a:spcBef>
                <a:spcPts val="1920"/>
              </a:spcBef>
              <a:buNone/>
            </a:pPr>
            <a:r>
              <a:rPr lang="zh-TW" altLang="en-US" sz="3000" spc="-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一、實習期間</a:t>
            </a:r>
            <a:r>
              <a:rPr lang="zh-TW" altLang="en-US" sz="3000" spc="-1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請假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缺席總時數</a:t>
            </a:r>
            <a:r>
              <a:rPr lang="zh-TW" altLang="en-US" sz="3000" spc="106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達</a:t>
            </a:r>
            <a:r>
              <a:rPr lang="zh-TW" altLang="en-US" sz="3000" spc="-1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該科目之實際總時數的三分之一者</a:t>
            </a:r>
            <a:r>
              <a:rPr lang="zh-TW" altLang="en-US" sz="3000" spc="-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，該科成績以</a:t>
            </a:r>
            <a:r>
              <a:rPr lang="zh-TW" altLang="en-US" sz="3000" spc="-5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零分</a:t>
            </a:r>
            <a:r>
              <a:rPr lang="zh-TW" altLang="en-US" sz="3000" spc="-1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計算，應行</a:t>
            </a:r>
            <a:r>
              <a:rPr lang="zh-TW" altLang="en-US" sz="3000" spc="-10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重修</a:t>
            </a:r>
            <a:r>
              <a:rPr lang="zh-TW" altLang="en-US" sz="3000" spc="-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15963" indent="-715963">
              <a:lnSpc>
                <a:spcPct val="100000"/>
              </a:lnSpc>
              <a:spcBef>
                <a:spcPts val="1925"/>
              </a:spcBef>
              <a:buNone/>
            </a:pPr>
            <a:r>
              <a:rPr lang="zh-TW" altLang="en-US" sz="3000" spc="-10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en-US" sz="3000" b="1" spc="-30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務必</a:t>
            </a:r>
            <a:r>
              <a:rPr lang="zh-TW" altLang="en-US" sz="4000" b="1" spc="-30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親自打電話</a:t>
            </a:r>
            <a:r>
              <a:rPr lang="zh-TW" altLang="en-US" sz="3000" b="1" spc="-30" dirty="0">
                <a:solidFill>
                  <a:srgbClr val="F81A1A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給實習指導老師請假，不要讓老師找不到</a:t>
            </a:r>
            <a:r>
              <a:rPr lang="zh-TW" altLang="en-US" sz="3000" b="1" spc="-30" dirty="0">
                <a:solidFill>
                  <a:srgbClr val="F81A1A"/>
                </a:solidFill>
                <a:latin typeface="Microsoft JhengHei"/>
                <a:cs typeface="Microsoft JhengHei"/>
              </a:rPr>
              <a:t>。</a:t>
            </a:r>
          </a:p>
          <a:p>
            <a:pPr marL="715963" indent="-715963">
              <a:spcBef>
                <a:spcPts val="1925"/>
              </a:spcBef>
              <a:buNone/>
            </a:pPr>
            <a:r>
              <a:rPr lang="zh-TW" altLang="en-US" sz="3000" spc="-30" dirty="0">
                <a:solidFill>
                  <a:srgbClr val="F81A1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三、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未依手續請假</a:t>
            </a:r>
            <a:r>
              <a:rPr lang="zh-TW" altLang="en-US" sz="3000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或未准假前逕自離開實習單位者，當日未實習之時數均以曠實習論。</a:t>
            </a:r>
          </a:p>
          <a:p>
            <a:pPr marL="0" indent="0">
              <a:spcBef>
                <a:spcPts val="1925"/>
              </a:spcBef>
              <a:buNone/>
            </a:pPr>
            <a:r>
              <a:rPr lang="zh-TW" altLang="en-US" sz="3000" spc="-30" dirty="0">
                <a:solidFill>
                  <a:srgbClr val="F81A1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四、</a:t>
            </a:r>
            <a:r>
              <a:rPr lang="zh-TW" altLang="en-US" sz="3000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曠實習：實習時間未準時出現或提早離開</a:t>
            </a:r>
            <a:r>
              <a:rPr lang="zh-TW" altLang="en-US" sz="3000" dirty="0">
                <a:solidFill>
                  <a:srgbClr val="151617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19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/>
        </p:nvSpPr>
        <p:spPr>
          <a:xfrm>
            <a:off x="865823" y="8729941"/>
            <a:ext cx="2034628" cy="1333500"/>
          </a:xfrm>
          <a:custGeom>
            <a:avLst/>
            <a:gdLst/>
            <a:ahLst/>
            <a:cxnLst/>
            <a:rect l="l" t="t" r="r" b="b"/>
            <a:pathLst>
              <a:path w="5268595" h="1333500">
                <a:moveTo>
                  <a:pt x="4983860" y="0"/>
                </a:moveTo>
                <a:lnTo>
                  <a:pt x="284556" y="0"/>
                </a:lnTo>
                <a:lnTo>
                  <a:pt x="227209" y="4218"/>
                </a:lnTo>
                <a:lnTo>
                  <a:pt x="173796" y="16317"/>
                </a:lnTo>
                <a:lnTo>
                  <a:pt x="125460" y="35462"/>
                </a:lnTo>
                <a:lnTo>
                  <a:pt x="83346" y="60817"/>
                </a:lnTo>
                <a:lnTo>
                  <a:pt x="48599" y="91547"/>
                </a:lnTo>
                <a:lnTo>
                  <a:pt x="22362" y="126819"/>
                </a:lnTo>
                <a:lnTo>
                  <a:pt x="5781" y="165796"/>
                </a:lnTo>
                <a:lnTo>
                  <a:pt x="0" y="207645"/>
                </a:lnTo>
                <a:lnTo>
                  <a:pt x="0" y="1125842"/>
                </a:lnTo>
                <a:lnTo>
                  <a:pt x="5781" y="1167691"/>
                </a:lnTo>
                <a:lnTo>
                  <a:pt x="22362" y="1206669"/>
                </a:lnTo>
                <a:lnTo>
                  <a:pt x="48599" y="1241943"/>
                </a:lnTo>
                <a:lnTo>
                  <a:pt x="83346" y="1272676"/>
                </a:lnTo>
                <a:lnTo>
                  <a:pt x="125460" y="1298033"/>
                </a:lnTo>
                <a:lnTo>
                  <a:pt x="173796" y="1317180"/>
                </a:lnTo>
                <a:lnTo>
                  <a:pt x="227209" y="1329280"/>
                </a:lnTo>
                <a:lnTo>
                  <a:pt x="284556" y="1333500"/>
                </a:lnTo>
                <a:lnTo>
                  <a:pt x="4983860" y="1333500"/>
                </a:lnTo>
                <a:lnTo>
                  <a:pt x="5041231" y="1329280"/>
                </a:lnTo>
                <a:lnTo>
                  <a:pt x="5094660" y="1317180"/>
                </a:lnTo>
                <a:lnTo>
                  <a:pt x="5143005" y="1298033"/>
                </a:lnTo>
                <a:lnTo>
                  <a:pt x="5185124" y="1272676"/>
                </a:lnTo>
                <a:lnTo>
                  <a:pt x="5219872" y="1241943"/>
                </a:lnTo>
                <a:lnTo>
                  <a:pt x="5246108" y="1206669"/>
                </a:lnTo>
                <a:lnTo>
                  <a:pt x="5262687" y="1167691"/>
                </a:lnTo>
                <a:lnTo>
                  <a:pt x="5268468" y="1125842"/>
                </a:lnTo>
                <a:lnTo>
                  <a:pt x="5268468" y="207645"/>
                </a:lnTo>
                <a:lnTo>
                  <a:pt x="5262687" y="165796"/>
                </a:lnTo>
                <a:lnTo>
                  <a:pt x="5246108" y="126819"/>
                </a:lnTo>
                <a:lnTo>
                  <a:pt x="5219872" y="91547"/>
                </a:lnTo>
                <a:lnTo>
                  <a:pt x="5185124" y="60817"/>
                </a:lnTo>
                <a:lnTo>
                  <a:pt x="5143005" y="35462"/>
                </a:lnTo>
                <a:lnTo>
                  <a:pt x="5094660" y="16317"/>
                </a:lnTo>
                <a:lnTo>
                  <a:pt x="5041231" y="4218"/>
                </a:lnTo>
                <a:lnTo>
                  <a:pt x="4983860" y="0"/>
                </a:lnTo>
                <a:close/>
              </a:path>
            </a:pathLst>
          </a:custGeom>
          <a:solidFill>
            <a:srgbClr val="E0C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8"/>
          <p:cNvSpPr txBox="1"/>
          <p:nvPr/>
        </p:nvSpPr>
        <p:spPr>
          <a:xfrm>
            <a:off x="2506185" y="1444855"/>
            <a:ext cx="6933274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每學期</a:t>
            </a:r>
            <a:r>
              <a:rPr lang="zh-CN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公假累計</a:t>
            </a:r>
            <a:r>
              <a:rPr lang="zh-CN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不超過二天，超過者以事假論。</a:t>
            </a:r>
            <a:r>
              <a:rPr lang="en-US" altLang="zh-TW" sz="24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TW" sz="2400" dirty="0" err="1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需於實習前持證明文件辦理請假手續</a:t>
            </a:r>
            <a:r>
              <a:rPr lang="en-US" altLang="zh-TW" sz="24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A74BCAE-E630-4B1F-8F0F-C59734634CF6}"/>
              </a:ext>
            </a:extLst>
          </p:cNvPr>
          <p:cNvGrpSpPr/>
          <p:nvPr/>
        </p:nvGrpSpPr>
        <p:grpSpPr>
          <a:xfrm>
            <a:off x="530988" y="1350443"/>
            <a:ext cx="1555288" cy="1134284"/>
            <a:chOff x="161220" y="600890"/>
            <a:chExt cx="1599599" cy="1045068"/>
          </a:xfrm>
        </p:grpSpPr>
        <p:sp>
          <p:nvSpPr>
            <p:cNvPr id="2" name="object 3"/>
            <p:cNvSpPr/>
            <p:nvPr/>
          </p:nvSpPr>
          <p:spPr>
            <a:xfrm>
              <a:off x="161220" y="600890"/>
              <a:ext cx="1599599" cy="1045068"/>
            </a:xfrm>
            <a:custGeom>
              <a:avLst/>
              <a:gdLst/>
              <a:ahLst/>
              <a:cxnLst/>
              <a:rect l="l" t="t" r="r" b="b"/>
              <a:pathLst>
                <a:path w="5268595" h="1196339">
                  <a:moveTo>
                    <a:pt x="4983860" y="0"/>
                  </a:moveTo>
                  <a:lnTo>
                    <a:pt x="284556" y="0"/>
                  </a:lnTo>
                  <a:lnTo>
                    <a:pt x="227209" y="3786"/>
                  </a:lnTo>
                  <a:lnTo>
                    <a:pt x="173796" y="14644"/>
                  </a:lnTo>
                  <a:lnTo>
                    <a:pt x="125460" y="31825"/>
                  </a:lnTo>
                  <a:lnTo>
                    <a:pt x="83346" y="54578"/>
                  </a:lnTo>
                  <a:lnTo>
                    <a:pt x="48599" y="82153"/>
                  </a:lnTo>
                  <a:lnTo>
                    <a:pt x="22362" y="113799"/>
                  </a:lnTo>
                  <a:lnTo>
                    <a:pt x="5781" y="148768"/>
                  </a:lnTo>
                  <a:lnTo>
                    <a:pt x="0" y="186309"/>
                  </a:lnTo>
                  <a:lnTo>
                    <a:pt x="0" y="1010030"/>
                  </a:lnTo>
                  <a:lnTo>
                    <a:pt x="22362" y="1082540"/>
                  </a:lnTo>
                  <a:lnTo>
                    <a:pt x="48599" y="1114186"/>
                  </a:lnTo>
                  <a:lnTo>
                    <a:pt x="83346" y="1141761"/>
                  </a:lnTo>
                  <a:lnTo>
                    <a:pt x="125460" y="1164514"/>
                  </a:lnTo>
                  <a:lnTo>
                    <a:pt x="173796" y="1181695"/>
                  </a:lnTo>
                  <a:lnTo>
                    <a:pt x="227209" y="1192553"/>
                  </a:lnTo>
                  <a:lnTo>
                    <a:pt x="284556" y="1196340"/>
                  </a:lnTo>
                  <a:lnTo>
                    <a:pt x="4983860" y="1196340"/>
                  </a:lnTo>
                  <a:lnTo>
                    <a:pt x="5041231" y="1192553"/>
                  </a:lnTo>
                  <a:lnTo>
                    <a:pt x="5094660" y="1181695"/>
                  </a:lnTo>
                  <a:lnTo>
                    <a:pt x="5143005" y="1164514"/>
                  </a:lnTo>
                  <a:lnTo>
                    <a:pt x="5185124" y="1141761"/>
                  </a:lnTo>
                  <a:lnTo>
                    <a:pt x="5219872" y="1114186"/>
                  </a:lnTo>
                  <a:lnTo>
                    <a:pt x="5246108" y="1082540"/>
                  </a:lnTo>
                  <a:lnTo>
                    <a:pt x="5262687" y="1047571"/>
                  </a:lnTo>
                  <a:lnTo>
                    <a:pt x="5268468" y="1010030"/>
                  </a:lnTo>
                  <a:lnTo>
                    <a:pt x="5268468" y="186309"/>
                  </a:lnTo>
                  <a:lnTo>
                    <a:pt x="5246108" y="113799"/>
                  </a:lnTo>
                  <a:lnTo>
                    <a:pt x="5219872" y="82153"/>
                  </a:lnTo>
                  <a:lnTo>
                    <a:pt x="5185124" y="54578"/>
                  </a:lnTo>
                  <a:lnTo>
                    <a:pt x="5143005" y="31825"/>
                  </a:lnTo>
                  <a:lnTo>
                    <a:pt x="5094660" y="14644"/>
                  </a:lnTo>
                  <a:lnTo>
                    <a:pt x="5041231" y="3786"/>
                  </a:lnTo>
                  <a:lnTo>
                    <a:pt x="4983860" y="0"/>
                  </a:lnTo>
                  <a:close/>
                </a:path>
              </a:pathLst>
            </a:custGeom>
            <a:solidFill>
              <a:srgbClr val="AEBAA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9"/>
            <p:cNvSpPr txBox="1"/>
            <p:nvPr/>
          </p:nvSpPr>
          <p:spPr>
            <a:xfrm>
              <a:off x="468843" y="839422"/>
              <a:ext cx="114490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600" spc="-25" dirty="0">
                  <a:latin typeface="標楷體" panose="03000509000000000000" pitchFamily="65" charset="-120"/>
                  <a:ea typeface="標楷體" panose="03000509000000000000" pitchFamily="65" charset="-120"/>
                  <a:cs typeface="SimSun"/>
                </a:rPr>
                <a:t>公假</a:t>
              </a:r>
              <a:endParaRPr sz="36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92A2FF49-4CC0-419E-B91D-7F036BBB51B9}"/>
              </a:ext>
            </a:extLst>
          </p:cNvPr>
          <p:cNvGrpSpPr/>
          <p:nvPr/>
        </p:nvGrpSpPr>
        <p:grpSpPr>
          <a:xfrm>
            <a:off x="630803" y="4797447"/>
            <a:ext cx="1450827" cy="1340268"/>
            <a:chOff x="226385" y="4496354"/>
            <a:chExt cx="1664022" cy="1340268"/>
          </a:xfrm>
        </p:grpSpPr>
        <p:sp>
          <p:nvSpPr>
            <p:cNvPr id="3" name="object 4"/>
            <p:cNvSpPr/>
            <p:nvPr/>
          </p:nvSpPr>
          <p:spPr>
            <a:xfrm>
              <a:off x="226385" y="4496354"/>
              <a:ext cx="1664022" cy="1134285"/>
            </a:xfrm>
            <a:custGeom>
              <a:avLst/>
              <a:gdLst/>
              <a:ahLst/>
              <a:cxnLst/>
              <a:rect l="l" t="t" r="r" b="b"/>
              <a:pathLst>
                <a:path w="5268595" h="2026920">
                  <a:moveTo>
                    <a:pt x="4983860" y="0"/>
                  </a:moveTo>
                  <a:lnTo>
                    <a:pt x="284556" y="0"/>
                  </a:lnTo>
                  <a:lnTo>
                    <a:pt x="238401" y="4132"/>
                  </a:lnTo>
                  <a:lnTo>
                    <a:pt x="194616" y="16094"/>
                  </a:lnTo>
                  <a:lnTo>
                    <a:pt x="153788" y="35236"/>
                  </a:lnTo>
                  <a:lnTo>
                    <a:pt x="116503" y="60907"/>
                  </a:lnTo>
                  <a:lnTo>
                    <a:pt x="83346" y="92455"/>
                  </a:lnTo>
                  <a:lnTo>
                    <a:pt x="54904" y="129232"/>
                  </a:lnTo>
                  <a:lnTo>
                    <a:pt x="31762" y="170584"/>
                  </a:lnTo>
                  <a:lnTo>
                    <a:pt x="14507" y="215863"/>
                  </a:lnTo>
                  <a:lnTo>
                    <a:pt x="3724" y="264417"/>
                  </a:lnTo>
                  <a:lnTo>
                    <a:pt x="0" y="315595"/>
                  </a:lnTo>
                  <a:lnTo>
                    <a:pt x="0" y="1711325"/>
                  </a:lnTo>
                  <a:lnTo>
                    <a:pt x="3724" y="1762502"/>
                  </a:lnTo>
                  <a:lnTo>
                    <a:pt x="14507" y="1811056"/>
                  </a:lnTo>
                  <a:lnTo>
                    <a:pt x="31762" y="1856335"/>
                  </a:lnTo>
                  <a:lnTo>
                    <a:pt x="54904" y="1897687"/>
                  </a:lnTo>
                  <a:lnTo>
                    <a:pt x="83346" y="1934464"/>
                  </a:lnTo>
                  <a:lnTo>
                    <a:pt x="116503" y="1966012"/>
                  </a:lnTo>
                  <a:lnTo>
                    <a:pt x="153788" y="1991683"/>
                  </a:lnTo>
                  <a:lnTo>
                    <a:pt x="194616" y="2010825"/>
                  </a:lnTo>
                  <a:lnTo>
                    <a:pt x="238401" y="2022787"/>
                  </a:lnTo>
                  <a:lnTo>
                    <a:pt x="284556" y="2026920"/>
                  </a:lnTo>
                  <a:lnTo>
                    <a:pt x="4983860" y="2026920"/>
                  </a:lnTo>
                  <a:lnTo>
                    <a:pt x="5030035" y="2022787"/>
                  </a:lnTo>
                  <a:lnTo>
                    <a:pt x="5073834" y="2010825"/>
                  </a:lnTo>
                  <a:lnTo>
                    <a:pt x="5114672" y="1991683"/>
                  </a:lnTo>
                  <a:lnTo>
                    <a:pt x="5151964" y="1966012"/>
                  </a:lnTo>
                  <a:lnTo>
                    <a:pt x="5185124" y="1934464"/>
                  </a:lnTo>
                  <a:lnTo>
                    <a:pt x="5213567" y="1897687"/>
                  </a:lnTo>
                  <a:lnTo>
                    <a:pt x="5236708" y="1856335"/>
                  </a:lnTo>
                  <a:lnTo>
                    <a:pt x="5253962" y="1811056"/>
                  </a:lnTo>
                  <a:lnTo>
                    <a:pt x="5264744" y="1762502"/>
                  </a:lnTo>
                  <a:lnTo>
                    <a:pt x="5268468" y="1711325"/>
                  </a:lnTo>
                  <a:lnTo>
                    <a:pt x="5268468" y="315595"/>
                  </a:lnTo>
                  <a:lnTo>
                    <a:pt x="5264744" y="264417"/>
                  </a:lnTo>
                  <a:lnTo>
                    <a:pt x="5253962" y="215863"/>
                  </a:lnTo>
                  <a:lnTo>
                    <a:pt x="5236708" y="170584"/>
                  </a:lnTo>
                  <a:lnTo>
                    <a:pt x="5213567" y="129232"/>
                  </a:lnTo>
                  <a:lnTo>
                    <a:pt x="5185124" y="92455"/>
                  </a:lnTo>
                  <a:lnTo>
                    <a:pt x="5151964" y="60907"/>
                  </a:lnTo>
                  <a:lnTo>
                    <a:pt x="5114672" y="35236"/>
                  </a:lnTo>
                  <a:lnTo>
                    <a:pt x="5073834" y="16094"/>
                  </a:lnTo>
                  <a:lnTo>
                    <a:pt x="5030035" y="4132"/>
                  </a:lnTo>
                  <a:lnTo>
                    <a:pt x="4983860" y="0"/>
                  </a:lnTo>
                  <a:close/>
                </a:path>
              </a:pathLst>
            </a:custGeom>
            <a:solidFill>
              <a:srgbClr val="EEAC91"/>
            </a:solidFill>
          </p:spPr>
          <p:txBody>
            <a:bodyPr wrap="square" lIns="0" tIns="0" rIns="0" bIns="0" rtlCol="0"/>
            <a:lstStyle/>
            <a:p>
              <a:endParaRPr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object 10"/>
            <p:cNvSpPr txBox="1"/>
            <p:nvPr/>
          </p:nvSpPr>
          <p:spPr>
            <a:xfrm>
              <a:off x="496068" y="4702337"/>
              <a:ext cx="1065954" cy="11342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600" spc="-25" dirty="0" err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病假</a:t>
              </a:r>
              <a:endParaRPr lang="en-US" altLang="zh-TW" sz="3600" spc="-2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3A4C464-3B82-4E1F-AAF1-A3910606FF40}"/>
              </a:ext>
            </a:extLst>
          </p:cNvPr>
          <p:cNvGrpSpPr/>
          <p:nvPr/>
        </p:nvGrpSpPr>
        <p:grpSpPr>
          <a:xfrm>
            <a:off x="573062" y="2913253"/>
            <a:ext cx="1514798" cy="1134284"/>
            <a:chOff x="257051" y="2430996"/>
            <a:chExt cx="1599599" cy="1045068"/>
          </a:xfrm>
        </p:grpSpPr>
        <p:sp>
          <p:nvSpPr>
            <p:cNvPr id="5" name="object 6"/>
            <p:cNvSpPr/>
            <p:nvPr/>
          </p:nvSpPr>
          <p:spPr>
            <a:xfrm>
              <a:off x="257051" y="2430996"/>
              <a:ext cx="1599599" cy="1045068"/>
            </a:xfrm>
            <a:custGeom>
              <a:avLst/>
              <a:gdLst/>
              <a:ahLst/>
              <a:cxnLst/>
              <a:rect l="l" t="t" r="r" b="b"/>
              <a:pathLst>
                <a:path w="5267325" h="1536700">
                  <a:moveTo>
                    <a:pt x="4982464" y="0"/>
                  </a:moveTo>
                  <a:lnTo>
                    <a:pt x="284480" y="0"/>
                  </a:lnTo>
                  <a:lnTo>
                    <a:pt x="233344" y="3852"/>
                  </a:lnTo>
                  <a:lnTo>
                    <a:pt x="185216" y="14961"/>
                  </a:lnTo>
                  <a:lnTo>
                    <a:pt x="140898" y="32653"/>
                  </a:lnTo>
                  <a:lnTo>
                    <a:pt x="101194" y="56252"/>
                  </a:lnTo>
                  <a:lnTo>
                    <a:pt x="66906" y="85084"/>
                  </a:lnTo>
                  <a:lnTo>
                    <a:pt x="38840" y="118476"/>
                  </a:lnTo>
                  <a:lnTo>
                    <a:pt x="17798" y="155754"/>
                  </a:lnTo>
                  <a:lnTo>
                    <a:pt x="4583" y="196242"/>
                  </a:lnTo>
                  <a:lnTo>
                    <a:pt x="0" y="239268"/>
                  </a:lnTo>
                  <a:lnTo>
                    <a:pt x="0" y="1296924"/>
                  </a:lnTo>
                  <a:lnTo>
                    <a:pt x="4583" y="1339949"/>
                  </a:lnTo>
                  <a:lnTo>
                    <a:pt x="17798" y="1380437"/>
                  </a:lnTo>
                  <a:lnTo>
                    <a:pt x="38840" y="1417715"/>
                  </a:lnTo>
                  <a:lnTo>
                    <a:pt x="66906" y="1451107"/>
                  </a:lnTo>
                  <a:lnTo>
                    <a:pt x="101194" y="1479939"/>
                  </a:lnTo>
                  <a:lnTo>
                    <a:pt x="140898" y="1503538"/>
                  </a:lnTo>
                  <a:lnTo>
                    <a:pt x="185216" y="1521230"/>
                  </a:lnTo>
                  <a:lnTo>
                    <a:pt x="233344" y="1532339"/>
                  </a:lnTo>
                  <a:lnTo>
                    <a:pt x="284480" y="1536192"/>
                  </a:lnTo>
                  <a:lnTo>
                    <a:pt x="4982464" y="1536192"/>
                  </a:lnTo>
                  <a:lnTo>
                    <a:pt x="5033595" y="1532339"/>
                  </a:lnTo>
                  <a:lnTo>
                    <a:pt x="5081722" y="1521230"/>
                  </a:lnTo>
                  <a:lnTo>
                    <a:pt x="5126039" y="1503538"/>
                  </a:lnTo>
                  <a:lnTo>
                    <a:pt x="5165744" y="1479939"/>
                  </a:lnTo>
                  <a:lnTo>
                    <a:pt x="5200032" y="1451107"/>
                  </a:lnTo>
                  <a:lnTo>
                    <a:pt x="5228100" y="1417715"/>
                  </a:lnTo>
                  <a:lnTo>
                    <a:pt x="5249144" y="1380437"/>
                  </a:lnTo>
                  <a:lnTo>
                    <a:pt x="5262360" y="1339949"/>
                  </a:lnTo>
                  <a:lnTo>
                    <a:pt x="5266944" y="1296924"/>
                  </a:lnTo>
                  <a:lnTo>
                    <a:pt x="5266944" y="239268"/>
                  </a:lnTo>
                  <a:lnTo>
                    <a:pt x="5262360" y="196242"/>
                  </a:lnTo>
                  <a:lnTo>
                    <a:pt x="5249144" y="155754"/>
                  </a:lnTo>
                  <a:lnTo>
                    <a:pt x="5228100" y="118476"/>
                  </a:lnTo>
                  <a:lnTo>
                    <a:pt x="5200032" y="85084"/>
                  </a:lnTo>
                  <a:lnTo>
                    <a:pt x="5165744" y="56252"/>
                  </a:lnTo>
                  <a:lnTo>
                    <a:pt x="5126039" y="32653"/>
                  </a:lnTo>
                  <a:lnTo>
                    <a:pt x="5081722" y="14961"/>
                  </a:lnTo>
                  <a:lnTo>
                    <a:pt x="5033595" y="3852"/>
                  </a:lnTo>
                  <a:lnTo>
                    <a:pt x="4982464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" name="object 12"/>
            <p:cNvSpPr txBox="1"/>
            <p:nvPr/>
          </p:nvSpPr>
          <p:spPr>
            <a:xfrm>
              <a:off x="566201" y="2651040"/>
              <a:ext cx="114427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600" spc="-25" dirty="0">
                  <a:latin typeface="標楷體" panose="03000509000000000000" pitchFamily="65" charset="-120"/>
                  <a:ea typeface="標楷體" panose="03000509000000000000" pitchFamily="65" charset="-120"/>
                  <a:cs typeface="SimSun"/>
                </a:rPr>
                <a:t>喪假</a:t>
              </a:r>
              <a:endParaRPr sz="360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1196745" y="8935924"/>
            <a:ext cx="17037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81A1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曠實習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2406353" y="2807451"/>
            <a:ext cx="9292338" cy="984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400050">
              <a:lnSpc>
                <a:spcPts val="4000"/>
              </a:lnSpc>
              <a:spcBef>
                <a:spcPts val="100"/>
              </a:spcBef>
            </a:pPr>
            <a:r>
              <a:rPr lang="zh-TW" altLang="zh-TW" sz="2400" kern="10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喪假需有訃文或家長證明，訃文可同假單擇日補件（事後補請假），喪假總時數比照「學生請假辦法」規定辦理</a:t>
            </a:r>
            <a:endParaRPr sz="2400" kern="1000" dirty="0">
              <a:solidFill>
                <a:srgbClr val="15161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object 16"/>
          <p:cNvSpPr txBox="1">
            <a:spLocks/>
          </p:cNvSpPr>
          <p:nvPr/>
        </p:nvSpPr>
        <p:spPr>
          <a:xfrm>
            <a:off x="1956816" y="437593"/>
            <a:ext cx="8278368" cy="1453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</a:pPr>
            <a:r>
              <a:rPr lang="zh-TW" altLang="en-US" sz="50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rPr>
              <a:t>請假規定</a:t>
            </a:r>
            <a:r>
              <a:rPr lang="en-US" altLang="zh-TW" sz="40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2/6</a:t>
            </a:r>
            <a:endParaRPr lang="zh-TW" altLang="zh-TW" sz="4000" b="1" cap="small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Arial"/>
            </a:endParaRPr>
          </a:p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</a:pPr>
            <a:endParaRPr lang="zh-TW" altLang="en-US" sz="50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02748" y="4295678"/>
            <a:ext cx="9029934" cy="212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55600" algn="just">
              <a:lnSpc>
                <a:spcPts val="3000"/>
              </a:lnSpc>
              <a:spcBef>
                <a:spcPts val="2045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4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三天以上者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，持診斷證明請假；</a:t>
            </a:r>
            <a:r>
              <a:rPr lang="zh-TW" altLang="en-US" sz="24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三天以內者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，持看診收據請假</a:t>
            </a:r>
            <a:endParaRPr lang="en-US" altLang="zh-TW" sz="24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55600" marR="5080" indent="-355600" algn="just">
              <a:lnSpc>
                <a:spcPts val="3000"/>
              </a:lnSpc>
              <a:spcBef>
                <a:spcPts val="2045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實習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中</a:t>
            </a:r>
            <a:r>
              <a:rPr lang="zh-TW" altLang="zh-TW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就醫應先向老師請假，每梯核准病假累計不超過四小時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，超過者扣分。</a:t>
            </a:r>
            <a:endParaRPr lang="en-US" altLang="zh-TW" sz="24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355600" marR="5080" indent="-355600" algn="just">
              <a:lnSpc>
                <a:spcPts val="3000"/>
              </a:lnSpc>
              <a:spcBef>
                <a:spcPts val="2045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實習期間感染傳染性疾病，老師可視實際情況要求學生請病假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124798" y="8855991"/>
            <a:ext cx="12424713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500"/>
              </a:lnSpc>
              <a:spcAft>
                <a:spcPts val="0"/>
              </a:spcAft>
            </a:pPr>
            <a:r>
              <a:rPr lang="zh-TW" altLang="zh-TW" sz="24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凡未依手續請假或未准假前逕自離開實習單位者，當日未實習之時數均以曠實習論</a:t>
            </a:r>
            <a:r>
              <a:rPr lang="en-US" altLang="zh-TW" sz="24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2400" dirty="0">
              <a:solidFill>
                <a:srgbClr val="15161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6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6"/>
          <p:cNvSpPr txBox="1">
            <a:spLocks/>
          </p:cNvSpPr>
          <p:nvPr/>
        </p:nvSpPr>
        <p:spPr>
          <a:xfrm>
            <a:off x="1849033" y="738229"/>
            <a:ext cx="8278368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</a:pP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rPr>
              <a:t>請假規定</a:t>
            </a:r>
            <a:r>
              <a:rPr lang="en-US" altLang="zh-TW" sz="40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3/6</a:t>
            </a:r>
            <a:endParaRPr lang="zh-TW" altLang="en-US" sz="4000" b="1" cap="small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121679" y="2037928"/>
            <a:ext cx="1915262" cy="1212484"/>
          </a:xfrm>
          <a:custGeom>
            <a:avLst/>
            <a:gdLst/>
            <a:ahLst/>
            <a:cxnLst/>
            <a:rect l="l" t="t" r="r" b="b"/>
            <a:pathLst>
              <a:path w="5268595" h="1333500">
                <a:moveTo>
                  <a:pt x="4983860" y="0"/>
                </a:moveTo>
                <a:lnTo>
                  <a:pt x="284556" y="0"/>
                </a:lnTo>
                <a:lnTo>
                  <a:pt x="227209" y="4218"/>
                </a:lnTo>
                <a:lnTo>
                  <a:pt x="173796" y="16317"/>
                </a:lnTo>
                <a:lnTo>
                  <a:pt x="125460" y="35462"/>
                </a:lnTo>
                <a:lnTo>
                  <a:pt x="83346" y="60817"/>
                </a:lnTo>
                <a:lnTo>
                  <a:pt x="48599" y="91547"/>
                </a:lnTo>
                <a:lnTo>
                  <a:pt x="22362" y="126819"/>
                </a:lnTo>
                <a:lnTo>
                  <a:pt x="5781" y="165796"/>
                </a:lnTo>
                <a:lnTo>
                  <a:pt x="0" y="207645"/>
                </a:lnTo>
                <a:lnTo>
                  <a:pt x="0" y="1125855"/>
                </a:lnTo>
                <a:lnTo>
                  <a:pt x="5781" y="1167703"/>
                </a:lnTo>
                <a:lnTo>
                  <a:pt x="22362" y="1206680"/>
                </a:lnTo>
                <a:lnTo>
                  <a:pt x="48599" y="1241952"/>
                </a:lnTo>
                <a:lnTo>
                  <a:pt x="83346" y="1272682"/>
                </a:lnTo>
                <a:lnTo>
                  <a:pt x="125460" y="1298037"/>
                </a:lnTo>
                <a:lnTo>
                  <a:pt x="173796" y="1317182"/>
                </a:lnTo>
                <a:lnTo>
                  <a:pt x="227209" y="1329281"/>
                </a:lnTo>
                <a:lnTo>
                  <a:pt x="284556" y="1333500"/>
                </a:lnTo>
                <a:lnTo>
                  <a:pt x="4983860" y="1333500"/>
                </a:lnTo>
                <a:lnTo>
                  <a:pt x="5041231" y="1329281"/>
                </a:lnTo>
                <a:lnTo>
                  <a:pt x="5094660" y="1317182"/>
                </a:lnTo>
                <a:lnTo>
                  <a:pt x="5143005" y="1298037"/>
                </a:lnTo>
                <a:lnTo>
                  <a:pt x="5185124" y="1272682"/>
                </a:lnTo>
                <a:lnTo>
                  <a:pt x="5219872" y="1241952"/>
                </a:lnTo>
                <a:lnTo>
                  <a:pt x="5246108" y="1206680"/>
                </a:lnTo>
                <a:lnTo>
                  <a:pt x="5262687" y="1167703"/>
                </a:lnTo>
                <a:lnTo>
                  <a:pt x="5268468" y="1125855"/>
                </a:lnTo>
                <a:lnTo>
                  <a:pt x="5268468" y="207645"/>
                </a:lnTo>
                <a:lnTo>
                  <a:pt x="5262687" y="165796"/>
                </a:lnTo>
                <a:lnTo>
                  <a:pt x="5246108" y="126819"/>
                </a:lnTo>
                <a:lnTo>
                  <a:pt x="5219872" y="91547"/>
                </a:lnTo>
                <a:lnTo>
                  <a:pt x="5185124" y="60817"/>
                </a:lnTo>
                <a:lnTo>
                  <a:pt x="5143005" y="35462"/>
                </a:lnTo>
                <a:lnTo>
                  <a:pt x="5094660" y="16317"/>
                </a:lnTo>
                <a:lnTo>
                  <a:pt x="5041231" y="4218"/>
                </a:lnTo>
                <a:lnTo>
                  <a:pt x="4983860" y="0"/>
                </a:lnTo>
                <a:close/>
              </a:path>
            </a:pathLst>
          </a:custGeom>
          <a:solidFill>
            <a:srgbClr val="C279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1"/>
          <p:cNvSpPr txBox="1"/>
          <p:nvPr/>
        </p:nvSpPr>
        <p:spPr>
          <a:xfrm>
            <a:off x="1478619" y="2272410"/>
            <a:ext cx="137283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事假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4145" y="1859340"/>
            <a:ext cx="78389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遇重大特殊事故或天災、人禍，須請事假者</a:t>
            </a:r>
            <a:r>
              <a:rPr lang="zh-TW" altLang="en-US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，</a:t>
            </a:r>
            <a:r>
              <a:rPr lang="zh-TW" altLang="zh-TW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先電話告知實習指導老師，</a:t>
            </a:r>
            <a:r>
              <a:rPr lang="zh-TW" altLang="en-US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可</a:t>
            </a:r>
            <a:r>
              <a:rPr lang="zh-TW" altLang="zh-TW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事後持證明補辦事假</a:t>
            </a:r>
            <a:r>
              <a:rPr lang="zh-TW" altLang="en-US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。</a:t>
            </a:r>
            <a:endParaRPr lang="en-US" altLang="zh-TW" sz="2800" spc="-1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800" spc="-10" dirty="0"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因事不能繼續實習，須先持家長或證明文件請假，批准後方可離開</a:t>
            </a:r>
            <a:endParaRPr lang="zh-TW" altLang="en-US" sz="2800" dirty="0"/>
          </a:p>
        </p:txBody>
      </p:sp>
      <p:sp>
        <p:nvSpPr>
          <p:cNvPr id="21" name="object 7"/>
          <p:cNvSpPr/>
          <p:nvPr/>
        </p:nvSpPr>
        <p:spPr>
          <a:xfrm>
            <a:off x="1161381" y="4433610"/>
            <a:ext cx="1915262" cy="1333500"/>
          </a:xfrm>
          <a:custGeom>
            <a:avLst/>
            <a:gdLst/>
            <a:ahLst/>
            <a:cxnLst/>
            <a:rect l="l" t="t" r="r" b="b"/>
            <a:pathLst>
              <a:path w="5268595" h="1333500">
                <a:moveTo>
                  <a:pt x="4983860" y="0"/>
                </a:moveTo>
                <a:lnTo>
                  <a:pt x="284556" y="0"/>
                </a:lnTo>
                <a:lnTo>
                  <a:pt x="227209" y="4218"/>
                </a:lnTo>
                <a:lnTo>
                  <a:pt x="173796" y="16317"/>
                </a:lnTo>
                <a:lnTo>
                  <a:pt x="125460" y="35462"/>
                </a:lnTo>
                <a:lnTo>
                  <a:pt x="83346" y="60817"/>
                </a:lnTo>
                <a:lnTo>
                  <a:pt x="48599" y="91547"/>
                </a:lnTo>
                <a:lnTo>
                  <a:pt x="22362" y="126819"/>
                </a:lnTo>
                <a:lnTo>
                  <a:pt x="5781" y="165796"/>
                </a:lnTo>
                <a:lnTo>
                  <a:pt x="0" y="207645"/>
                </a:lnTo>
                <a:lnTo>
                  <a:pt x="0" y="1125842"/>
                </a:lnTo>
                <a:lnTo>
                  <a:pt x="5781" y="1167691"/>
                </a:lnTo>
                <a:lnTo>
                  <a:pt x="22362" y="1206669"/>
                </a:lnTo>
                <a:lnTo>
                  <a:pt x="48599" y="1241943"/>
                </a:lnTo>
                <a:lnTo>
                  <a:pt x="83346" y="1272676"/>
                </a:lnTo>
                <a:lnTo>
                  <a:pt x="125460" y="1298033"/>
                </a:lnTo>
                <a:lnTo>
                  <a:pt x="173796" y="1317180"/>
                </a:lnTo>
                <a:lnTo>
                  <a:pt x="227209" y="1329280"/>
                </a:lnTo>
                <a:lnTo>
                  <a:pt x="284556" y="1333500"/>
                </a:lnTo>
                <a:lnTo>
                  <a:pt x="4983860" y="1333500"/>
                </a:lnTo>
                <a:lnTo>
                  <a:pt x="5041231" y="1329280"/>
                </a:lnTo>
                <a:lnTo>
                  <a:pt x="5094660" y="1317180"/>
                </a:lnTo>
                <a:lnTo>
                  <a:pt x="5143005" y="1298033"/>
                </a:lnTo>
                <a:lnTo>
                  <a:pt x="5185124" y="1272676"/>
                </a:lnTo>
                <a:lnTo>
                  <a:pt x="5219872" y="1241943"/>
                </a:lnTo>
                <a:lnTo>
                  <a:pt x="5246108" y="1206669"/>
                </a:lnTo>
                <a:lnTo>
                  <a:pt x="5262687" y="1167691"/>
                </a:lnTo>
                <a:lnTo>
                  <a:pt x="5268468" y="1125842"/>
                </a:lnTo>
                <a:lnTo>
                  <a:pt x="5268468" y="207645"/>
                </a:lnTo>
                <a:lnTo>
                  <a:pt x="5262687" y="165796"/>
                </a:lnTo>
                <a:lnTo>
                  <a:pt x="5246108" y="126819"/>
                </a:lnTo>
                <a:lnTo>
                  <a:pt x="5219872" y="91547"/>
                </a:lnTo>
                <a:lnTo>
                  <a:pt x="5185124" y="60817"/>
                </a:lnTo>
                <a:lnTo>
                  <a:pt x="5143005" y="35462"/>
                </a:lnTo>
                <a:lnTo>
                  <a:pt x="5094660" y="16317"/>
                </a:lnTo>
                <a:lnTo>
                  <a:pt x="5041231" y="4218"/>
                </a:lnTo>
                <a:lnTo>
                  <a:pt x="4983860" y="0"/>
                </a:lnTo>
                <a:close/>
              </a:path>
            </a:pathLst>
          </a:custGeom>
          <a:solidFill>
            <a:srgbClr val="E0C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/>
          <p:cNvSpPr txBox="1"/>
          <p:nvPr/>
        </p:nvSpPr>
        <p:spPr>
          <a:xfrm>
            <a:off x="1267159" y="4752062"/>
            <a:ext cx="1703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F81A1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曠實習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35321" y="4433610"/>
            <a:ext cx="6926497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500"/>
              </a:lnSpc>
              <a:spcAft>
                <a:spcPts val="0"/>
              </a:spcAft>
            </a:pPr>
            <a:r>
              <a:rPr lang="zh-TW" altLang="zh-TW" sz="32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凡未依手續請假或未准假前逕自離開實習單位者，當日未實習之時數均以曠實習論</a:t>
            </a:r>
            <a:r>
              <a:rPr lang="en-US" altLang="zh-TW" sz="3200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3200" dirty="0">
              <a:solidFill>
                <a:srgbClr val="151617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6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6"/>
          <p:cNvSpPr txBox="1">
            <a:spLocks/>
          </p:cNvSpPr>
          <p:nvPr/>
        </p:nvSpPr>
        <p:spPr>
          <a:xfrm>
            <a:off x="1703832" y="339348"/>
            <a:ext cx="8278368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indent="-31750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5000"/>
              <a:buNone/>
              <a:defRPr sz="5000" b="1" cap="small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defRPr>
            </a:lvl1pPr>
          </a:lstStyle>
          <a:p>
            <a:r>
              <a:rPr lang="zh-TW" altLang="en-US" sz="5400" dirty="0"/>
              <a:t>請假規定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4/6</a:t>
            </a:r>
            <a:endParaRPr lang="zh-TW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932770" y="1210411"/>
            <a:ext cx="2353638" cy="76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endParaRPr lang="en-US" altLang="zh-TW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en-US" sz="4000" b="1" dirty="0" err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請假類型</a:t>
            </a:r>
            <a:endParaRPr 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6238475" y="1164116"/>
            <a:ext cx="2988297" cy="72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algn="l">
              <a:lnSpc>
                <a:spcPts val="2500"/>
              </a:lnSpc>
            </a:pP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 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algn="l">
              <a:lnSpc>
                <a:spcPts val="2500"/>
              </a:lnSpc>
            </a:pPr>
            <a:r>
              <a:rPr 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扣分標準</a:t>
            </a:r>
            <a:endParaRPr 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776090" y="2268272"/>
            <a:ext cx="2667000" cy="8515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病假、生理假</a:t>
            </a:r>
            <a:endParaRPr 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 4"/>
          <p:cNvSpPr/>
          <p:nvPr/>
        </p:nvSpPr>
        <p:spPr>
          <a:xfrm>
            <a:off x="3728877" y="2160125"/>
            <a:ext cx="8007494" cy="10678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84138" indent="952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r>
              <a:rPr lang="zh-TW" altLang="en-US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病假四小時內不扣分。</a:t>
            </a:r>
            <a:endParaRPr lang="en-US" altLang="zh-TW" sz="2400" b="1" dirty="0">
              <a:solidFill>
                <a:srgbClr val="151617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4138" indent="952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超過四小時以上者，每一小時扣該學科實習總成績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0.5分</a:t>
            </a:r>
            <a:r>
              <a:rPr lang="zh-TW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 3"/>
          <p:cNvSpPr/>
          <p:nvPr/>
        </p:nvSpPr>
        <p:spPr>
          <a:xfrm>
            <a:off x="776089" y="3714410"/>
            <a:ext cx="2667000" cy="8515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事假</a:t>
            </a:r>
            <a:endParaRPr 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3728877" y="3718685"/>
            <a:ext cx="5353615" cy="8724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263525" indent="-17938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每一小時扣該學科實習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總成績2分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3525" indent="-17938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15161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考試因素請假，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每小時扣1分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Text 3"/>
          <p:cNvSpPr/>
          <p:nvPr/>
        </p:nvSpPr>
        <p:spPr>
          <a:xfrm>
            <a:off x="776089" y="5325833"/>
            <a:ext cx="2667000" cy="8670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曠實習</a:t>
            </a:r>
            <a:endParaRPr 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 4"/>
          <p:cNvSpPr/>
          <p:nvPr/>
        </p:nvSpPr>
        <p:spPr>
          <a:xfrm>
            <a:off x="3728877" y="5162383"/>
            <a:ext cx="6111948" cy="11939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endParaRPr lang="en-US" altLang="zh-TW" sz="2400" b="1" dirty="0">
              <a:solidFill>
                <a:srgbClr val="151617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9388" indent="-952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r>
              <a:rPr lang="zh-TW" altLang="en-US" sz="2400" b="1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實習沒到，</a:t>
            </a:r>
            <a:r>
              <a:rPr lang="en-US" altLang="zh-TW" sz="2400"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超過三十分鐘依曠實習辦理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。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 marL="179388" indent="-952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 </a:t>
            </a:r>
            <a:r>
              <a:rPr lang="en-US" altLang="zh-TW" sz="2400" b="1" dirty="0">
                <a:solidFill>
                  <a:srgbClr val="15161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每一小時扣該學科實習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總成績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分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consolata" pitchFamily="34" charset="-120"/>
              </a:rPr>
              <a:t>。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Inconsolata" pitchFamily="34" charset="-120"/>
            </a:endParaRPr>
          </a:p>
        </p:txBody>
      </p:sp>
      <p:pic>
        <p:nvPicPr>
          <p:cNvPr id="26" name="圖片 25" descr="免费矢量图: 鬼, 万圣节, 恐惧, &lt;strong&gt;可怕&lt;/strong&gt;, 夜, 困扰, 神秘, 童话, 魔术 - Pixabay上的免费图片 - 3035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3609517"/>
            <a:ext cx="1432088" cy="155286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23">
            <a:extLst>
              <a:ext uri="{FF2B5EF4-FFF2-40B4-BE49-F238E27FC236}">
                <a16:creationId xmlns:a16="http://schemas.microsoft.com/office/drawing/2014/main" id="{D98DADED-4BB9-AD00-B54E-2BDAE2A234DD}"/>
              </a:ext>
            </a:extLst>
          </p:cNvPr>
          <p:cNvGrpSpPr/>
          <p:nvPr/>
        </p:nvGrpSpPr>
        <p:grpSpPr>
          <a:xfrm>
            <a:off x="457200" y="342900"/>
            <a:ext cx="11215688" cy="6338216"/>
            <a:chOff x="909214" y="895168"/>
            <a:chExt cx="6982657" cy="5615229"/>
          </a:xfrm>
        </p:grpSpPr>
        <p:sp>
          <p:nvSpPr>
            <p:cNvPr id="3" name="Shape 224">
              <a:extLst>
                <a:ext uri="{FF2B5EF4-FFF2-40B4-BE49-F238E27FC236}">
                  <a16:creationId xmlns:a16="http://schemas.microsoft.com/office/drawing/2014/main" id="{B4FEC18A-8980-5A75-26F6-90B520D811AE}"/>
                </a:ext>
              </a:extLst>
            </p:cNvPr>
            <p:cNvSpPr/>
            <p:nvPr/>
          </p:nvSpPr>
          <p:spPr>
            <a:xfrm>
              <a:off x="947090" y="1805857"/>
              <a:ext cx="6732000" cy="72692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C630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274320" marR="0" lvl="0" indent="-38227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Noto Sans Symbols"/>
                <a:buNone/>
              </a:pPr>
              <a:r>
                <a:rPr lang="zh-TW" sz="2400" b="1" i="0" u="none" strike="noStrike" cap="none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三天內</a:t>
              </a:r>
              <a:r>
                <a:rPr lang="zh-TW" sz="2400" b="1" i="0" u="none" strike="noStrike" cap="none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（病、產、喪假）攜帶證明文件至實習指導老師處填寫實習請假單，並貼妥郵票，未依規定完成則依曠實習論。</a:t>
              </a:r>
            </a:p>
          </p:txBody>
        </p:sp>
        <p:sp>
          <p:nvSpPr>
            <p:cNvPr id="4" name="Shape 225">
              <a:extLst>
                <a:ext uri="{FF2B5EF4-FFF2-40B4-BE49-F238E27FC236}">
                  <a16:creationId xmlns:a16="http://schemas.microsoft.com/office/drawing/2014/main" id="{F25A78D3-7BCF-2E4D-69B3-96F43B08D011}"/>
                </a:ext>
              </a:extLst>
            </p:cNvPr>
            <p:cNvSpPr/>
            <p:nvPr/>
          </p:nvSpPr>
          <p:spPr>
            <a:xfrm>
              <a:off x="3681117" y="895168"/>
              <a:ext cx="1179491" cy="407805"/>
            </a:xfrm>
            <a:prstGeom prst="flowChartAlternateProcess">
              <a:avLst/>
            </a:prstGeom>
            <a:noFill/>
            <a:ln w="38100" cap="flat" cmpd="sng">
              <a:solidFill>
                <a:srgbClr val="6C630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zh-TW" sz="20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rPr>
                <a:t>請假手續</a:t>
              </a:r>
            </a:p>
          </p:txBody>
        </p:sp>
        <p:sp>
          <p:nvSpPr>
            <p:cNvPr id="5" name="Shape 226">
              <a:extLst>
                <a:ext uri="{FF2B5EF4-FFF2-40B4-BE49-F238E27FC236}">
                  <a16:creationId xmlns:a16="http://schemas.microsoft.com/office/drawing/2014/main" id="{29112945-D407-33AB-CEF1-CFEF9CD6F687}"/>
                </a:ext>
              </a:extLst>
            </p:cNvPr>
            <p:cNvSpPr/>
            <p:nvPr/>
          </p:nvSpPr>
          <p:spPr>
            <a:xfrm rot="5400000">
              <a:off x="4113162" y="1319794"/>
              <a:ext cx="360040" cy="5040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38100" cap="flat" cmpd="sng">
              <a:solidFill>
                <a:srgbClr val="69600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" name="Shape 227">
              <a:extLst>
                <a:ext uri="{FF2B5EF4-FFF2-40B4-BE49-F238E27FC236}">
                  <a16:creationId xmlns:a16="http://schemas.microsoft.com/office/drawing/2014/main" id="{E87C2D0C-28BD-C922-BF57-B54559E6977B}"/>
                </a:ext>
              </a:extLst>
            </p:cNvPr>
            <p:cNvSpPr/>
            <p:nvPr/>
          </p:nvSpPr>
          <p:spPr>
            <a:xfrm rot="5400000">
              <a:off x="4113162" y="2546967"/>
              <a:ext cx="360040" cy="5040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38100" cap="flat" cmpd="sng">
              <a:solidFill>
                <a:srgbClr val="69600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" name="Shape 228">
              <a:extLst>
                <a:ext uri="{FF2B5EF4-FFF2-40B4-BE49-F238E27FC236}">
                  <a16:creationId xmlns:a16="http://schemas.microsoft.com/office/drawing/2014/main" id="{BE148E2A-870C-B732-136A-A3A7F842D26E}"/>
                </a:ext>
              </a:extLst>
            </p:cNvPr>
            <p:cNvSpPr/>
            <p:nvPr/>
          </p:nvSpPr>
          <p:spPr>
            <a:xfrm>
              <a:off x="947833" y="3066499"/>
              <a:ext cx="6732000" cy="72150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C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依准假權責，由實習指導老師或導師簽證，</a:t>
              </a:r>
              <a:r>
                <a:rPr lang="zh-TW" sz="2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批准後由實習指導老師送回護理系</a:t>
              </a:r>
              <a:endParaRPr lang="zh-TW" sz="20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endParaRPr>
            </a:p>
          </p:txBody>
        </p:sp>
        <p:cxnSp>
          <p:nvCxnSpPr>
            <p:cNvPr id="8" name="Shape 229">
              <a:extLst>
                <a:ext uri="{FF2B5EF4-FFF2-40B4-BE49-F238E27FC236}">
                  <a16:creationId xmlns:a16="http://schemas.microsoft.com/office/drawing/2014/main" id="{A218805D-F49C-4843-9D97-F8CB86B42349}"/>
                </a:ext>
              </a:extLst>
            </p:cNvPr>
            <p:cNvCxnSpPr/>
            <p:nvPr/>
          </p:nvCxnSpPr>
          <p:spPr>
            <a:xfrm rot="-5400000" flipH="1">
              <a:off x="3960168" y="4144516"/>
              <a:ext cx="711219" cy="3888"/>
            </a:xfrm>
            <a:prstGeom prst="straightConnector1">
              <a:avLst/>
            </a:prstGeom>
            <a:noFill/>
            <a:ln w="38100" cap="flat" cmpd="sng">
              <a:solidFill>
                <a:srgbClr val="9585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9" name="Shape 230">
              <a:extLst>
                <a:ext uri="{FF2B5EF4-FFF2-40B4-BE49-F238E27FC236}">
                  <a16:creationId xmlns:a16="http://schemas.microsoft.com/office/drawing/2014/main" id="{E346452C-08DF-D237-2D68-CE6A58503399}"/>
                </a:ext>
              </a:extLst>
            </p:cNvPr>
            <p:cNvSpPr txBox="1"/>
            <p:nvPr/>
          </p:nvSpPr>
          <p:spPr>
            <a:xfrm>
              <a:off x="4313090" y="3988298"/>
              <a:ext cx="1351552" cy="7296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zh-TW" sz="1700" b="1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假單確認無誤</a:t>
              </a:r>
            </a:p>
          </p:txBody>
        </p:sp>
        <p:cxnSp>
          <p:nvCxnSpPr>
            <p:cNvPr id="10" name="Shape 231">
              <a:extLst>
                <a:ext uri="{FF2B5EF4-FFF2-40B4-BE49-F238E27FC236}">
                  <a16:creationId xmlns:a16="http://schemas.microsoft.com/office/drawing/2014/main" id="{FF6CBC6C-72E4-9BDB-A07C-47954947DDD7}"/>
                </a:ext>
              </a:extLst>
            </p:cNvPr>
            <p:cNvCxnSpPr/>
            <p:nvPr/>
          </p:nvCxnSpPr>
          <p:spPr>
            <a:xfrm>
              <a:off x="2456978" y="4514771"/>
              <a:ext cx="3960440" cy="0"/>
            </a:xfrm>
            <a:prstGeom prst="straightConnector1">
              <a:avLst/>
            </a:prstGeom>
            <a:noFill/>
            <a:ln w="38100" cap="flat" cmpd="sng">
              <a:solidFill>
                <a:srgbClr val="9585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232">
              <a:extLst>
                <a:ext uri="{FF2B5EF4-FFF2-40B4-BE49-F238E27FC236}">
                  <a16:creationId xmlns:a16="http://schemas.microsoft.com/office/drawing/2014/main" id="{458E4357-8BB8-9E1B-7FCE-1E356839B627}"/>
                </a:ext>
              </a:extLst>
            </p:cNvPr>
            <p:cNvCxnSpPr/>
            <p:nvPr/>
          </p:nvCxnSpPr>
          <p:spPr>
            <a:xfrm>
              <a:off x="2458801" y="4501971"/>
              <a:ext cx="0" cy="432048"/>
            </a:xfrm>
            <a:prstGeom prst="straightConnector1">
              <a:avLst/>
            </a:prstGeom>
            <a:noFill/>
            <a:ln w="38100" cap="flat" cmpd="sng">
              <a:solidFill>
                <a:srgbClr val="9585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2" name="Shape 233">
              <a:extLst>
                <a:ext uri="{FF2B5EF4-FFF2-40B4-BE49-F238E27FC236}">
                  <a16:creationId xmlns:a16="http://schemas.microsoft.com/office/drawing/2014/main" id="{E723125B-9E03-F7FE-8D24-BF336D2D3BC9}"/>
                </a:ext>
              </a:extLst>
            </p:cNvPr>
            <p:cNvCxnSpPr/>
            <p:nvPr/>
          </p:nvCxnSpPr>
          <p:spPr>
            <a:xfrm>
              <a:off x="6415808" y="4518614"/>
              <a:ext cx="0" cy="504056"/>
            </a:xfrm>
            <a:prstGeom prst="straightConnector1">
              <a:avLst/>
            </a:prstGeom>
            <a:noFill/>
            <a:ln w="38100" cap="flat" cmpd="sng">
              <a:solidFill>
                <a:srgbClr val="9585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3" name="Shape 234">
              <a:extLst>
                <a:ext uri="{FF2B5EF4-FFF2-40B4-BE49-F238E27FC236}">
                  <a16:creationId xmlns:a16="http://schemas.microsoft.com/office/drawing/2014/main" id="{D763C458-E6FB-E9C9-41E7-F548F7E9DD2B}"/>
                </a:ext>
              </a:extLst>
            </p:cNvPr>
            <p:cNvSpPr/>
            <p:nvPr/>
          </p:nvSpPr>
          <p:spPr>
            <a:xfrm>
              <a:off x="928662" y="4949738"/>
              <a:ext cx="3024336" cy="72150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C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簽章:實習組員→實習組長→再由本系分送各單位。</a:t>
              </a:r>
            </a:p>
          </p:txBody>
        </p:sp>
        <p:sp>
          <p:nvSpPr>
            <p:cNvPr id="14" name="Shape 235">
              <a:extLst>
                <a:ext uri="{FF2B5EF4-FFF2-40B4-BE49-F238E27FC236}">
                  <a16:creationId xmlns:a16="http://schemas.microsoft.com/office/drawing/2014/main" id="{8DE04AD0-0A11-3799-9041-AB914A81652C}"/>
                </a:ext>
              </a:extLst>
            </p:cNvPr>
            <p:cNvSpPr/>
            <p:nvPr/>
          </p:nvSpPr>
          <p:spPr>
            <a:xfrm>
              <a:off x="4840432" y="5011989"/>
              <a:ext cx="3051439" cy="40780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C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zh-TW" sz="2000" b="1" i="0" u="none" strike="noStrike" cap="none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電腦輸入請假及補實習紀錄表</a:t>
              </a:r>
            </a:p>
          </p:txBody>
        </p:sp>
        <p:cxnSp>
          <p:nvCxnSpPr>
            <p:cNvPr id="15" name="Shape 236">
              <a:extLst>
                <a:ext uri="{FF2B5EF4-FFF2-40B4-BE49-F238E27FC236}">
                  <a16:creationId xmlns:a16="http://schemas.microsoft.com/office/drawing/2014/main" id="{2A6FCF71-395C-6912-37E1-22F921860EDC}"/>
                </a:ext>
              </a:extLst>
            </p:cNvPr>
            <p:cNvCxnSpPr/>
            <p:nvPr/>
          </p:nvCxnSpPr>
          <p:spPr>
            <a:xfrm>
              <a:off x="2428238" y="5662187"/>
              <a:ext cx="0" cy="432048"/>
            </a:xfrm>
            <a:prstGeom prst="straightConnector1">
              <a:avLst/>
            </a:prstGeom>
            <a:noFill/>
            <a:ln w="38100" cap="flat" cmpd="sng">
              <a:solidFill>
                <a:srgbClr val="9585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6" name="Shape 237">
              <a:extLst>
                <a:ext uri="{FF2B5EF4-FFF2-40B4-BE49-F238E27FC236}">
                  <a16:creationId xmlns:a16="http://schemas.microsoft.com/office/drawing/2014/main" id="{67BEDF0A-2EDA-08AF-5D83-BE87FE955D75}"/>
                </a:ext>
              </a:extLst>
            </p:cNvPr>
            <p:cNvSpPr/>
            <p:nvPr/>
          </p:nvSpPr>
          <p:spPr>
            <a:xfrm>
              <a:off x="909214" y="6102592"/>
              <a:ext cx="3085225" cy="40780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6C630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27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zh-TW" altLang="en-US" sz="1600" b="1" i="0" u="none" strike="noStrike" cap="none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請老師將</a:t>
              </a:r>
              <a:r>
                <a:rPr lang="zh-TW" sz="1600" b="1" i="0" u="none" strike="noStrike" cap="none" dirty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sym typeface="Arial"/>
                </a:rPr>
                <a:t>紙本送回實習組存查(第一聯)</a:t>
              </a:r>
            </a:p>
          </p:txBody>
        </p:sp>
      </p:grpSp>
      <p:sp>
        <p:nvSpPr>
          <p:cNvPr id="17" name="object 16"/>
          <p:cNvSpPr txBox="1">
            <a:spLocks/>
          </p:cNvSpPr>
          <p:nvPr/>
        </p:nvSpPr>
        <p:spPr>
          <a:xfrm>
            <a:off x="169683" y="266268"/>
            <a:ext cx="4289196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indent="-31750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5000"/>
              <a:buNone/>
              <a:defRPr sz="5000" b="1" cap="small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defRPr>
            </a:lvl1pPr>
          </a:lstStyle>
          <a:p>
            <a:r>
              <a:rPr lang="zh-TW" altLang="en-US" sz="5400" dirty="0"/>
              <a:t>請假規定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5/6</a:t>
            </a:r>
            <a:endParaRPr lang="zh-TW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3">
            <a:extLst>
              <a:ext uri="{FF2B5EF4-FFF2-40B4-BE49-F238E27FC236}">
                <a16:creationId xmlns:a16="http://schemas.microsoft.com/office/drawing/2014/main" id="{53EC4775-C805-74B7-4C7B-06C46D6787A2}"/>
              </a:ext>
            </a:extLst>
          </p:cNvPr>
          <p:cNvSpPr txBox="1">
            <a:spLocks/>
          </p:cNvSpPr>
          <p:nvPr/>
        </p:nvSpPr>
        <p:spPr>
          <a:xfrm>
            <a:off x="6545856" y="3130510"/>
            <a:ext cx="5074646" cy="8572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  <a:buFont typeface="Arial"/>
              <a:buNone/>
            </a:pPr>
            <a:r>
              <a:rPr lang="zh-TW" altLang="en-US" sz="36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請假單請自行列印</a:t>
            </a:r>
            <a:endParaRPr lang="zh-TW" sz="36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6796918" y="431534"/>
            <a:ext cx="4289196" cy="9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zh-CN"/>
            </a:defPPr>
            <a:lvl1pPr indent="-31750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5000"/>
              <a:buNone/>
              <a:defRPr sz="5000" b="1" cap="small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defRPr>
            </a:lvl1pPr>
          </a:lstStyle>
          <a:p>
            <a:r>
              <a:rPr lang="zh-TW" altLang="en-US" sz="6600" dirty="0"/>
              <a:t>請假規定</a:t>
            </a:r>
            <a:r>
              <a:rPr lang="en-US" altLang="zh-TW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6/6</a:t>
            </a:r>
            <a:endParaRPr lang="zh-TW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CB93294-387F-49F1-BD02-F8A2CE81E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"/>
            <a:ext cx="5806702" cy="677265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DBBC421-A039-4EBA-9FA6-7A7BBB866E2B}"/>
              </a:ext>
            </a:extLst>
          </p:cNvPr>
          <p:cNvSpPr txBox="1"/>
          <p:nvPr/>
        </p:nvSpPr>
        <p:spPr>
          <a:xfrm>
            <a:off x="6681355" y="2359178"/>
            <a:ext cx="48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＊搜尋請從「護理學系」網站進去</a:t>
            </a:r>
          </a:p>
        </p:txBody>
      </p:sp>
    </p:spTree>
    <p:extLst>
      <p:ext uri="{BB962C8B-B14F-4D97-AF65-F5344CB8AC3E}">
        <p14:creationId xmlns:p14="http://schemas.microsoft.com/office/powerpoint/2010/main" val="33443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8303" y="2803323"/>
            <a:ext cx="4752521" cy="6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228600"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zh-TW" altLang="en-US" sz="42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自願停止實習流程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4007768" y="6237312"/>
            <a:ext cx="4104456" cy="432048"/>
          </a:xfrm>
          <a:prstGeom prst="flowChartAlternateProcess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274320" indent="-363220">
              <a:spcBef>
                <a:spcPts val="0"/>
              </a:spcBef>
              <a:buClr>
                <a:schemeClr val="accent1"/>
              </a:buClr>
              <a:buSzPts val="1400"/>
              <a:buNone/>
            </a:pPr>
            <a:r>
              <a:rPr lang="zh-TW" altLang="en-US" sz="2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將自願停止實習申請單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郵寄給家長</a:t>
            </a:r>
          </a:p>
        </p:txBody>
      </p:sp>
      <p:cxnSp>
        <p:nvCxnSpPr>
          <p:cNvPr id="418" name="Shape 418"/>
          <p:cNvCxnSpPr/>
          <p:nvPr/>
        </p:nvCxnSpPr>
        <p:spPr>
          <a:xfrm>
            <a:off x="5879976" y="1052736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9" name="Shape 419"/>
          <p:cNvSpPr/>
          <p:nvPr/>
        </p:nvSpPr>
        <p:spPr>
          <a:xfrm>
            <a:off x="4583832" y="1268760"/>
            <a:ext cx="2664296" cy="595908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學生填單</a:t>
            </a:r>
          </a:p>
          <a:p>
            <a:r>
              <a:rPr lang="en-US" altLang="zh-TW" sz="11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(</a:t>
            </a:r>
            <a:r>
              <a:rPr lang="zh-TW" altLang="en-US" sz="11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原因</a:t>
            </a:r>
            <a:r>
              <a:rPr lang="en-US" altLang="zh-TW" sz="11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:</a:t>
            </a:r>
            <a:r>
              <a:rPr lang="zh-TW" altLang="en-US" sz="11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個人因素、家庭因素、其他因素</a:t>
            </a:r>
            <a:r>
              <a:rPr lang="en-US" altLang="zh-TW" sz="11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)</a:t>
            </a:r>
          </a:p>
        </p:txBody>
      </p:sp>
      <p:sp>
        <p:nvSpPr>
          <p:cNvPr id="420" name="Shape 420"/>
          <p:cNvSpPr/>
          <p:nvPr/>
        </p:nvSpPr>
        <p:spPr>
          <a:xfrm>
            <a:off x="5303912" y="2060850"/>
            <a:ext cx="1224136" cy="408623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家長簽名</a:t>
            </a:r>
          </a:p>
        </p:txBody>
      </p:sp>
      <p:sp>
        <p:nvSpPr>
          <p:cNvPr id="421" name="Shape 421"/>
          <p:cNvSpPr/>
          <p:nvPr/>
        </p:nvSpPr>
        <p:spPr>
          <a:xfrm>
            <a:off x="4727848" y="2708922"/>
            <a:ext cx="2592288" cy="715089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實習指導老師簽名並填寫輔導紀錄</a:t>
            </a:r>
          </a:p>
        </p:txBody>
      </p:sp>
      <p:sp>
        <p:nvSpPr>
          <p:cNvPr id="422" name="Shape 422"/>
          <p:cNvSpPr/>
          <p:nvPr/>
        </p:nvSpPr>
        <p:spPr>
          <a:xfrm>
            <a:off x="4727848" y="3645026"/>
            <a:ext cx="2664296" cy="408623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實習單位填寫輔導紀錄</a:t>
            </a:r>
          </a:p>
        </p:txBody>
      </p:sp>
      <p:cxnSp>
        <p:nvCxnSpPr>
          <p:cNvPr id="423" name="Shape 423"/>
          <p:cNvCxnSpPr/>
          <p:nvPr/>
        </p:nvCxnSpPr>
        <p:spPr>
          <a:xfrm>
            <a:off x="5879976" y="2492896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4" name="Shape 424"/>
          <p:cNvSpPr/>
          <p:nvPr/>
        </p:nvSpPr>
        <p:spPr>
          <a:xfrm>
            <a:off x="5231905" y="4293098"/>
            <a:ext cx="1377672" cy="408623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班導師簽名</a:t>
            </a:r>
          </a:p>
        </p:txBody>
      </p:sp>
      <p:cxnSp>
        <p:nvCxnSpPr>
          <p:cNvPr id="425" name="Shape 425"/>
          <p:cNvCxnSpPr/>
          <p:nvPr/>
        </p:nvCxnSpPr>
        <p:spPr>
          <a:xfrm>
            <a:off x="5879976" y="3429000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6" name="Shape 426"/>
          <p:cNvSpPr/>
          <p:nvPr/>
        </p:nvSpPr>
        <p:spPr>
          <a:xfrm>
            <a:off x="5231904" y="5589242"/>
            <a:ext cx="1377672" cy="408623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系主任簽名</a:t>
            </a:r>
          </a:p>
        </p:txBody>
      </p:sp>
      <p:cxnSp>
        <p:nvCxnSpPr>
          <p:cNvPr id="427" name="Shape 427"/>
          <p:cNvCxnSpPr/>
          <p:nvPr/>
        </p:nvCxnSpPr>
        <p:spPr>
          <a:xfrm>
            <a:off x="5879976" y="4725144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8" name="Shape 428"/>
          <p:cNvSpPr/>
          <p:nvPr/>
        </p:nvSpPr>
        <p:spPr>
          <a:xfrm>
            <a:off x="5087890" y="4941170"/>
            <a:ext cx="1600021" cy="408623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zh-TW" altLang="en-US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實習組長簽名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5879976" y="1844824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0" name="Shape 430"/>
          <p:cNvCxnSpPr/>
          <p:nvPr/>
        </p:nvCxnSpPr>
        <p:spPr>
          <a:xfrm>
            <a:off x="5879976" y="4077072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1" name="Shape 431"/>
          <p:cNvCxnSpPr/>
          <p:nvPr/>
        </p:nvCxnSpPr>
        <p:spPr>
          <a:xfrm>
            <a:off x="5879976" y="5373216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2" name="Shape 432"/>
          <p:cNvCxnSpPr/>
          <p:nvPr/>
        </p:nvCxnSpPr>
        <p:spPr>
          <a:xfrm>
            <a:off x="5879976" y="6021288"/>
            <a:ext cx="0" cy="216024"/>
          </a:xfrm>
          <a:prstGeom prst="straightConnector1">
            <a:avLst/>
          </a:prstGeom>
          <a:noFill/>
          <a:ln w="19050" cap="flat" cmpd="sng">
            <a:solidFill>
              <a:srgbClr val="9585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33" name="Shape 433"/>
          <p:cNvSpPr/>
          <p:nvPr/>
        </p:nvSpPr>
        <p:spPr>
          <a:xfrm>
            <a:off x="4583832" y="620688"/>
            <a:ext cx="2664296" cy="432048"/>
          </a:xfrm>
          <a:prstGeom prst="flowChartAlternateProcess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indent="-381000" algn="ctr">
              <a:buClr>
                <a:schemeClr val="accent1"/>
              </a:buClr>
              <a:buSzPts val="1700"/>
            </a:pPr>
            <a:r>
              <a:rPr lang="zh-TW" altLang="en-US" sz="2000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自願停止實習申請單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8233008" y="2933880"/>
            <a:ext cx="3120792" cy="62068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※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Arial"/>
              </a:rPr>
              <a:t>請自行跑流程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19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721E482-2299-4700-A642-75CAEBFB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15" y="2152102"/>
            <a:ext cx="4944285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676" y="487516"/>
            <a:ext cx="10515600" cy="923330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659" y="1637089"/>
            <a:ext cx="439367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實習期間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實習體檢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實習住宿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實習選課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實習重修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請假規則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自願停止實習流程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實習保險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458905" y="1486260"/>
            <a:ext cx="4393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525313" y="1637089"/>
            <a:ext cx="4393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個資保護法說明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實習生針扎處理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性騷擾等相關議題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實習叮嚀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實習計畫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300"/>
              </a:lnSpc>
              <a:buFont typeface="+mj-lt"/>
              <a:buAutoNum type="arabicPeriod" startAt="9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Ｑ＆Ａ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55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5B3D775-38D4-4195-D32F-423B9EDF9096}"/>
              </a:ext>
            </a:extLst>
          </p:cNvPr>
          <p:cNvSpPr txBox="1"/>
          <p:nvPr/>
        </p:nvSpPr>
        <p:spPr>
          <a:xfrm>
            <a:off x="1168298" y="990469"/>
            <a:ext cx="101155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已幫每位學生承保學生平安保險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54013" indent="-354013">
              <a:buFont typeface="Wingdings" pitchFamily="2" charset="2"/>
              <a:buChar char="Ø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護理系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校外實習期間為每位實習生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投保新台幣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萬元之平安保險及意外傷害險、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萬元醫療險。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spc="-4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保險卡</a:t>
            </a:r>
            <a:r>
              <a:rPr lang="zh-TW" altLang="en-US" sz="2800" spc="209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投保證明：電子檔。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意外事故理賠</a:t>
            </a:r>
            <a:r>
              <a:rPr lang="zh-CN" altLang="en-US" sz="2800" spc="-4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（可至護理系網頁</a:t>
            </a:r>
            <a:r>
              <a:rPr lang="en-US" altLang="zh-CN" sz="2800" spc="-4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CN" altLang="en-US" sz="2800" spc="-45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實習資源查詢）</a:t>
            </a:r>
            <a:endParaRPr lang="en-US" altLang="zh-CN" sz="2800" b="1" spc="-45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354013" indent="-354013"/>
            <a:r>
              <a:rPr lang="zh-TW" altLang="en-US" sz="2800" b="1" spc="-45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實習期間任何意外事件皆可理賠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354013" lvl="0" indent="-354013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實習期間在醫院發生針扎事件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Ø"/>
            </a:pP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理賠流程</a:t>
            </a:r>
          </a:p>
          <a:p>
            <a:pPr marL="804863" lvl="0" indent="-804863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請開立兩份收據及醫師診斷證明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一份學生平安保險、一份校外實習保險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收據及診斷證明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備妥，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三個月內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送至學校衛保組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衛保組統一收件送交保險公司審核、理賠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05E130E-0273-789D-3FD1-114ADD668B48}"/>
              </a:ext>
            </a:extLst>
          </p:cNvPr>
          <p:cNvSpPr txBox="1">
            <a:spLocks/>
          </p:cNvSpPr>
          <p:nvPr/>
        </p:nvSpPr>
        <p:spPr>
          <a:xfrm>
            <a:off x="2209800" y="208285"/>
            <a:ext cx="777240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實習保險</a:t>
            </a:r>
            <a:endParaRPr lang="zh-TW" altLang="en-US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2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9312" y="749740"/>
            <a:ext cx="7992888" cy="648072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</a:rPr>
              <a:t>個資保護法說明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85216" y="1887240"/>
            <a:ext cx="11021568" cy="389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因業務需求需要大家提供個資，但只用在實習上。</a:t>
            </a:r>
            <a:endParaRPr lang="en-US" altLang="zh-TW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對象：校內健康中心辦理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保險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、學務處各相關單位、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合作醫療機構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提供：姓名、學號、身份證號、出生日期、住宿資料、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體檢資料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個人聯絡資訊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提供實習指導老師，以利聯絡實習學生。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21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4920" y="136525"/>
            <a:ext cx="5895680" cy="9409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zh-TW" sz="6000" b="1" dirty="0">
                <a:latin typeface="標楷體" pitchFamily="65" charset="-120"/>
                <a:ea typeface="標楷體" pitchFamily="65" charset="-120"/>
              </a:rPr>
              <a:t>違反個資保護法</a:t>
            </a:r>
            <a:r>
              <a:rPr lang="en-US" altLang="zh-TW" sz="49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25040" y="1155456"/>
            <a:ext cx="7467600" cy="5277200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實習結束時離開宿舍，未把病人個資銷毀，整份報告遺留在宿舍，違反個資保護法。</a:t>
            </a:r>
            <a:endParaRPr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依本校之學生獎懲辦法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第十六條第三十一款、其他違反學校相關規定，情事相當，顯非學生行為規範所應容者，應予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記小過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www.zerone.com.tw/privacydata/images/pic/3-2.jpg"/>
          <p:cNvPicPr/>
          <p:nvPr/>
        </p:nvPicPr>
        <p:blipFill>
          <a:blip r:embed="rId2" cstate="print"/>
          <a:srcRect b="6747"/>
          <a:stretch>
            <a:fillRect/>
          </a:stretch>
        </p:blipFill>
        <p:spPr bwMode="auto">
          <a:xfrm>
            <a:off x="2358440" y="3294379"/>
            <a:ext cx="72008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818" y="3940672"/>
            <a:ext cx="1524132" cy="148145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22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81456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爆炸 1 6">
            <a:extLst>
              <a:ext uri="{FF2B5EF4-FFF2-40B4-BE49-F238E27FC236}">
                <a16:creationId xmlns:a16="http://schemas.microsoft.com/office/drawing/2014/main" id="{06487CFB-40EA-FD57-A986-1D9AD534AC62}"/>
              </a:ext>
            </a:extLst>
          </p:cNvPr>
          <p:cNvSpPr/>
          <p:nvPr/>
        </p:nvSpPr>
        <p:spPr>
          <a:xfrm rot="768451">
            <a:off x="7116480" y="-535782"/>
            <a:ext cx="5827268" cy="50113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-268224" y="626301"/>
            <a:ext cx="8496944" cy="980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317500" algn="ctr">
              <a:spcBef>
                <a:spcPts val="0"/>
              </a:spcBef>
              <a:buClr>
                <a:schemeClr val="accent1"/>
              </a:buClr>
              <a:buSzPts val="5000"/>
            </a:pP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針扎處理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54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862913" y="1932774"/>
            <a:ext cx="10466173" cy="42544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告知實習指導老師和單位主管。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填寫醫院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【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針扎通報流程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】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抽血檢驗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個案及學生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</a:p>
          <a:p>
            <a:pPr marL="354013" lvl="2" indent="560388"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白班</a:t>
            </a:r>
            <a:r>
              <a:rPr lang="en-US" altLang="zh-TW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:</a:t>
            </a:r>
            <a:r>
              <a:rPr lang="zh-TW" altLang="en-US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請至醫院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家醫科門診</a:t>
            </a:r>
            <a:r>
              <a:rPr lang="zh-TW" altLang="en-US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就醫。</a:t>
            </a:r>
            <a:endParaRPr lang="en-US" altLang="zh-TW" sz="2800" b="1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354013" lvl="2" indent="560388"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社區實習</a:t>
            </a:r>
            <a:r>
              <a:rPr lang="en-US" altLang="zh-TW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:</a:t>
            </a:r>
            <a:r>
              <a:rPr lang="zh-TW" altLang="en-US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請至醫院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家醫科門診</a:t>
            </a:r>
            <a:r>
              <a:rPr lang="zh-TW" altLang="en-US" sz="28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就醫。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實習指導老師通報實習組，填寫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臨床實習異常事件報告單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】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，並交回實習組。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實習組通報衛保組。</a:t>
            </a:r>
            <a:endParaRPr lang="en-US" altLang="zh-TW" b="1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ts val="1680"/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學生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拿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【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抽血檢驗單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至衛保組進行追蹤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，並申請學生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平安保險理賠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23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6" name="圖片 5" descr="一張含有 文字, 字型, 螢幕擷取畫面, 設計 的圖片&#10;&#10;自動產生的描述">
            <a:extLst>
              <a:ext uri="{FF2B5EF4-FFF2-40B4-BE49-F238E27FC236}">
                <a16:creationId xmlns:a16="http://schemas.microsoft.com/office/drawing/2014/main" id="{1C027F4D-CC97-2AE9-A8C6-27E41D46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20" y="439516"/>
            <a:ext cx="3804639" cy="23350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 idx="4294967295"/>
          </p:nvPr>
        </p:nvSpPr>
        <p:spPr>
          <a:xfrm>
            <a:off x="188179" y="570711"/>
            <a:ext cx="4121507" cy="12520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254000" algn="ctr">
              <a:spcBef>
                <a:spcPts val="0"/>
              </a:spcBef>
              <a:buClr>
                <a:schemeClr val="accent1"/>
              </a:buClr>
              <a:buSzPts val="4000"/>
            </a:pPr>
            <a:r>
              <a:rPr lang="zh-TW" altLang="en-US" sz="48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針扎處理流程</a:t>
            </a:r>
            <a:br>
              <a:rPr lang="en-US" altLang="zh-TW" sz="48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</a:br>
            <a:r>
              <a:rPr lang="en-US" altLang="zh-TW" sz="40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2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48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583832" y="692696"/>
            <a:ext cx="2160240" cy="43204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學生於實習中針扎</a:t>
            </a:r>
          </a:p>
        </p:txBody>
      </p:sp>
      <p:cxnSp>
        <p:nvCxnSpPr>
          <p:cNvPr id="376" name="Shape 376"/>
          <p:cNvCxnSpPr>
            <a:stCxn id="375" idx="2"/>
          </p:cNvCxnSpPr>
          <p:nvPr/>
        </p:nvCxnSpPr>
        <p:spPr>
          <a:xfrm>
            <a:off x="5663952" y="1124744"/>
            <a:ext cx="0" cy="360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7" name="Shape 377"/>
          <p:cNvSpPr/>
          <p:nvPr/>
        </p:nvSpPr>
        <p:spPr>
          <a:xfrm>
            <a:off x="4151784" y="1484784"/>
            <a:ext cx="3528392" cy="4320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於實習醫院填寫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【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針扎通報流程</a:t>
            </a:r>
            <a:r>
              <a:rPr lang="en-US" altLang="zh-TW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】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663952" y="1916832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9" name="Shape 379"/>
          <p:cNvSpPr/>
          <p:nvPr/>
        </p:nvSpPr>
        <p:spPr>
          <a:xfrm>
            <a:off x="3447542" y="2276873"/>
            <a:ext cx="4664682" cy="3600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醫院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: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提供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【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抽血追蹤單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】(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例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: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慈濟醫院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)</a:t>
            </a:r>
          </a:p>
        </p:txBody>
      </p:sp>
      <p:cxnSp>
        <p:nvCxnSpPr>
          <p:cNvPr id="380" name="Shape 380"/>
          <p:cNvCxnSpPr/>
          <p:nvPr/>
        </p:nvCxnSpPr>
        <p:spPr>
          <a:xfrm>
            <a:off x="5663952" y="2636913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1" name="Shape 381"/>
          <p:cNvSpPr/>
          <p:nvPr/>
        </p:nvSpPr>
        <p:spPr>
          <a:xfrm>
            <a:off x="4439816" y="2996952"/>
            <a:ext cx="2736304" cy="3600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抽血檢驗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: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個案及學生</a:t>
            </a:r>
          </a:p>
        </p:txBody>
      </p:sp>
      <p:cxnSp>
        <p:nvCxnSpPr>
          <p:cNvPr id="382" name="Shape 382"/>
          <p:cNvCxnSpPr/>
          <p:nvPr/>
        </p:nvCxnSpPr>
        <p:spPr>
          <a:xfrm>
            <a:off x="5591944" y="3356992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3" name="Shape 383"/>
          <p:cNvSpPr/>
          <p:nvPr/>
        </p:nvSpPr>
        <p:spPr>
          <a:xfrm>
            <a:off x="2248933" y="3717032"/>
            <a:ext cx="7087427" cy="4320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實習指導老師通報實習組，並填寫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【</a:t>
            </a:r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臨床實習異常事件報告單</a:t>
            </a:r>
            <a:r>
              <a:rPr lang="en-US" altLang="zh-TW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】</a:t>
            </a:r>
          </a:p>
        </p:txBody>
      </p:sp>
      <p:cxnSp>
        <p:nvCxnSpPr>
          <p:cNvPr id="384" name="Shape 384"/>
          <p:cNvCxnSpPr/>
          <p:nvPr/>
        </p:nvCxnSpPr>
        <p:spPr>
          <a:xfrm flipH="1">
            <a:off x="4295800" y="4149081"/>
            <a:ext cx="288032" cy="28803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85" name="Shape 385"/>
          <p:cNvCxnSpPr/>
          <p:nvPr/>
        </p:nvCxnSpPr>
        <p:spPr>
          <a:xfrm>
            <a:off x="7176120" y="4149080"/>
            <a:ext cx="351656" cy="2796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6" name="Shape 386"/>
          <p:cNvSpPr/>
          <p:nvPr/>
        </p:nvSpPr>
        <p:spPr>
          <a:xfrm>
            <a:off x="2927648" y="4437112"/>
            <a:ext cx="2160240" cy="288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實習組通報衛保組</a:t>
            </a:r>
          </a:p>
        </p:txBody>
      </p:sp>
      <p:sp>
        <p:nvSpPr>
          <p:cNvPr id="387" name="Shape 387"/>
          <p:cNvSpPr/>
          <p:nvPr/>
        </p:nvSpPr>
        <p:spPr>
          <a:xfrm>
            <a:off x="5303912" y="4392724"/>
            <a:ext cx="5759647" cy="79208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1.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學生拿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【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抽血檢驗單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】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至衛保組進行追蹤。</a:t>
            </a:r>
          </a:p>
          <a:p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(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發生當天、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3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個月、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6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個月、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9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個月、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12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個月</a:t>
            </a:r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)</a:t>
            </a:r>
          </a:p>
          <a:p>
            <a:r>
              <a:rPr lang="en-US" altLang="zh-TW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2.</a:t>
            </a:r>
            <a:r>
              <a:rPr lang="zh-TW" altLang="en-US" sz="1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衛保組進行衛生教育及說明學生平安保險理賠事宜。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6456040" y="5215793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89" name="Shape 389"/>
          <p:cNvCxnSpPr/>
          <p:nvPr/>
        </p:nvCxnSpPr>
        <p:spPr>
          <a:xfrm>
            <a:off x="9336360" y="5184811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0" name="Shape 390"/>
          <p:cNvSpPr/>
          <p:nvPr/>
        </p:nvSpPr>
        <p:spPr>
          <a:xfrm>
            <a:off x="5315392" y="5661249"/>
            <a:ext cx="2160240" cy="288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追蹤結果異常</a:t>
            </a:r>
          </a:p>
        </p:txBody>
      </p:sp>
      <p:sp>
        <p:nvSpPr>
          <p:cNvPr id="391" name="Shape 391"/>
          <p:cNvSpPr/>
          <p:nvPr/>
        </p:nvSpPr>
        <p:spPr>
          <a:xfrm>
            <a:off x="8364252" y="5560028"/>
            <a:ext cx="2160240" cy="288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追蹤結果正常</a:t>
            </a:r>
          </a:p>
        </p:txBody>
      </p:sp>
      <p:cxnSp>
        <p:nvCxnSpPr>
          <p:cNvPr id="392" name="Shape 392"/>
          <p:cNvCxnSpPr/>
          <p:nvPr/>
        </p:nvCxnSpPr>
        <p:spPr>
          <a:xfrm>
            <a:off x="6456040" y="5996310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93" name="Shape 393"/>
          <p:cNvCxnSpPr/>
          <p:nvPr/>
        </p:nvCxnSpPr>
        <p:spPr>
          <a:xfrm>
            <a:off x="9336360" y="5949281"/>
            <a:ext cx="0" cy="3600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4" name="Shape 394"/>
          <p:cNvSpPr/>
          <p:nvPr/>
        </p:nvSpPr>
        <p:spPr>
          <a:xfrm>
            <a:off x="4938192" y="6326000"/>
            <a:ext cx="2743200" cy="4320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衛保組後續事宜管理</a:t>
            </a:r>
          </a:p>
        </p:txBody>
      </p:sp>
      <p:sp>
        <p:nvSpPr>
          <p:cNvPr id="395" name="Shape 395"/>
          <p:cNvSpPr/>
          <p:nvPr/>
        </p:nvSpPr>
        <p:spPr>
          <a:xfrm>
            <a:off x="8364252" y="6367233"/>
            <a:ext cx="1944216" cy="288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entury Schoolbook"/>
                <a:sym typeface="Century Schoolbook"/>
              </a:rPr>
              <a:t>依醫囑結案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3816" y="171131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</a:rPr>
              <a:t>實習期間遇到性騷擾怎麼辦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0" y="1196752"/>
            <a:ext cx="3352800" cy="5277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52416" cy="686088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062582" y="1072503"/>
            <a:ext cx="2520280" cy="936104"/>
          </a:xfrm>
          <a:prstGeom prst="ellipse">
            <a:avLst/>
          </a:prstGeom>
          <a:solidFill>
            <a:srgbClr val="FF99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勇敢說不</a:t>
            </a:r>
          </a:p>
        </p:txBody>
      </p:sp>
      <p:sp>
        <p:nvSpPr>
          <p:cNvPr id="6" name="橢圓 5"/>
          <p:cNvSpPr/>
          <p:nvPr/>
        </p:nvSpPr>
        <p:spPr>
          <a:xfrm>
            <a:off x="7062582" y="2244401"/>
            <a:ext cx="2520280" cy="936104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尋求協助</a:t>
            </a:r>
          </a:p>
        </p:txBody>
      </p:sp>
      <p:sp>
        <p:nvSpPr>
          <p:cNvPr id="7" name="橢圓 6"/>
          <p:cNvSpPr/>
          <p:nvPr/>
        </p:nvSpPr>
        <p:spPr>
          <a:xfrm>
            <a:off x="7033892" y="3439543"/>
            <a:ext cx="2520280" cy="936104"/>
          </a:xfrm>
          <a:prstGeom prst="ellipse">
            <a:avLst/>
          </a:prstGeom>
          <a:solidFill>
            <a:srgbClr val="6ED0D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通知單位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主管</a:t>
            </a:r>
          </a:p>
        </p:txBody>
      </p:sp>
      <p:sp>
        <p:nvSpPr>
          <p:cNvPr id="8" name="弧形向右箭號 7"/>
          <p:cNvSpPr/>
          <p:nvPr/>
        </p:nvSpPr>
        <p:spPr>
          <a:xfrm>
            <a:off x="7241901" y="1832138"/>
            <a:ext cx="360040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左彎) 8"/>
          <p:cNvSpPr/>
          <p:nvPr/>
        </p:nvSpPr>
        <p:spPr>
          <a:xfrm>
            <a:off x="8961426" y="2991051"/>
            <a:ext cx="360040" cy="665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5694" r="9179" b="5889"/>
          <a:stretch/>
        </p:blipFill>
        <p:spPr>
          <a:xfrm>
            <a:off x="7241901" y="4498901"/>
            <a:ext cx="2206899" cy="2359099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25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942235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88" y="0"/>
            <a:ext cx="36579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6200" y="562803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性別平等工作法</a:t>
            </a:r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3239" y="1680112"/>
            <a:ext cx="8486841" cy="46150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以保障工作權為目的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適用範圍：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雇主性騷受雇者或求職者。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受雇者執行職務期間被他人騷擾。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性騷擾或性侵害之被害人具有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「受雇者」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「求職者」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身分。</a:t>
            </a:r>
            <a:endParaRPr lang="en-US" altLang="zh-TW" sz="23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被害人得以言詞或書面提出性騷擾事件申訴。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實習生於實習期間遭受性騷擾時，適用本法之規定。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26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76125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3270" y="766694"/>
            <a:ext cx="4074938" cy="70609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</a:rPr>
              <a:t>實習叮嚀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24956" y="1838113"/>
            <a:ext cx="9370348" cy="3848631"/>
          </a:xfrm>
        </p:spPr>
        <p:txBody>
          <a:bodyPr>
            <a:normAutofit/>
          </a:bodyPr>
          <a:lstStyle/>
          <a:p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花蓮慈院餐廳用餐規定</a:t>
            </a:r>
            <a:r>
              <a:rPr lang="en-US" altLang="zh-TW" sz="3600" kern="1500" spc="1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zh-TW" sz="3600" kern="1500" spc="100" dirty="0">
                <a:latin typeface="標楷體" pitchFamily="65" charset="-120"/>
                <a:ea typeface="標楷體" pitchFamily="65" charset="-120"/>
              </a:rPr>
              <a:t>護生及老師</a:t>
            </a:r>
            <a:r>
              <a:rPr lang="zh-TW" altLang="en-US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可至</a:t>
            </a:r>
            <a:r>
              <a:rPr lang="zh-TW" altLang="zh-TW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連通道</a:t>
            </a:r>
            <a:r>
              <a:rPr lang="zh-TW" altLang="en-US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</a:t>
            </a:r>
            <a:r>
              <a:rPr lang="zh-TW" altLang="zh-TW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餐</a:t>
            </a:r>
            <a:r>
              <a:rPr lang="zh-TW" altLang="en-US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kern="1500" spc="1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若是至院內</a:t>
            </a:r>
            <a:r>
              <a:rPr lang="en-US" altLang="zh-TW" sz="3600" kern="1500" spc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全家</a:t>
            </a:r>
            <a:r>
              <a:rPr lang="en-US" altLang="zh-TW" sz="3600" kern="1500" spc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買午餐</a:t>
            </a:r>
            <a:r>
              <a:rPr lang="zh-TW" altLang="en-US" sz="3600" b="1" u="sng" kern="1500" spc="100" dirty="0">
                <a:latin typeface="標楷體" pitchFamily="65" charset="-120"/>
                <a:ea typeface="標楷體" pitchFamily="65" charset="-120"/>
              </a:rPr>
              <a:t>請不要在門診走廊或電梯旁用餐</a:t>
            </a:r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，請同學至</a:t>
            </a:r>
            <a:r>
              <a:rPr lang="en-US" altLang="zh-TW" sz="3600" kern="1500" spc="1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樓連通道</a:t>
            </a:r>
            <a:r>
              <a:rPr lang="zh-TW" altLang="en-US" sz="3600" b="1" kern="1500" spc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坐著</a:t>
            </a:r>
            <a:r>
              <a:rPr lang="zh-TW" altLang="en-US" sz="3600" kern="1500" spc="100" dirty="0">
                <a:latin typeface="標楷體" pitchFamily="65" charset="-120"/>
                <a:ea typeface="標楷體" pitchFamily="65" charset="-120"/>
              </a:rPr>
              <a:t>用餐。</a:t>
            </a:r>
            <a:endParaRPr lang="en-US" altLang="zh-TW" kern="1500" spc="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27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6895" y="567507"/>
            <a:ext cx="4078181" cy="70609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</a:rPr>
              <a:t>實習叮嚀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 b="19672"/>
          <a:stretch>
            <a:fillRect/>
          </a:stretch>
        </p:blipFill>
        <p:spPr>
          <a:xfrm>
            <a:off x="5334859" y="2301741"/>
            <a:ext cx="2743200" cy="2380434"/>
          </a:xfrm>
          <a:prstGeom prst="rect">
            <a:avLst/>
          </a:prstGeom>
        </p:spPr>
      </p:pic>
      <p:pic>
        <p:nvPicPr>
          <p:cNvPr id="7" name="圖片 6" descr="https://tse1.mm.bing.net/th?id=OIP.MYE7snnEvvStPSifDZOhswHaHa&amp;pid=15.1&amp;P=0&amp;w=300&amp;h=3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46" y="2446061"/>
            <a:ext cx="2778387" cy="23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橢圓形圖說文字 11"/>
          <p:cNvSpPr/>
          <p:nvPr/>
        </p:nvSpPr>
        <p:spPr>
          <a:xfrm>
            <a:off x="7674757" y="3897843"/>
            <a:ext cx="4349578" cy="2586857"/>
          </a:xfrm>
          <a:prstGeom prst="wedgeEllipseCallout">
            <a:avLst>
              <a:gd name="adj1" fmla="val -28184"/>
              <a:gd name="adj2" fmla="val -36103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進出醫院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請更換實習服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82" y="4341041"/>
            <a:ext cx="2589988" cy="238043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28</a:t>
            </a:fld>
            <a:endParaRPr lang="zh-TW" altLang="en-US" sz="1400" b="1" dirty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F987E34-CF0D-6C17-C284-75D8599D62DC}"/>
              </a:ext>
            </a:extLst>
          </p:cNvPr>
          <p:cNvSpPr txBox="1"/>
          <p:nvPr/>
        </p:nvSpPr>
        <p:spPr>
          <a:xfrm>
            <a:off x="880848" y="1666728"/>
            <a:ext cx="1114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為保持專業形象，請勿在公開場合談論病情、睡覺、滑手機。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89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1539" y="424489"/>
            <a:ext cx="4071049" cy="70609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/>
              <a:t> 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</a:rPr>
              <a:t>實習叮嚀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29</a:t>
            </a:fld>
            <a:endParaRPr lang="zh-TW" altLang="en-US" sz="1400" b="1" dirty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object 9"/>
          <p:cNvSpPr txBox="1">
            <a:spLocks/>
          </p:cNvSpPr>
          <p:nvPr/>
        </p:nvSpPr>
        <p:spPr>
          <a:xfrm>
            <a:off x="5724939" y="1528301"/>
            <a:ext cx="661704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48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保持專業形象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6907059" y="3429000"/>
            <a:ext cx="515496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5400" spc="-2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勿</a:t>
            </a:r>
            <a:r>
              <a:rPr lang="zh-TW" altLang="en-US" sz="5400" spc="-2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imSun"/>
              </a:rPr>
              <a:t>偷竊醫院財產</a:t>
            </a:r>
            <a:endParaRPr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SimSun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34005D-B37C-4079-8F83-897D1849BAFF}"/>
              </a:ext>
            </a:extLst>
          </p:cNvPr>
          <p:cNvGrpSpPr/>
          <p:nvPr/>
        </p:nvGrpSpPr>
        <p:grpSpPr>
          <a:xfrm>
            <a:off x="1575132" y="1927589"/>
            <a:ext cx="5151063" cy="4651899"/>
            <a:chOff x="1782396" y="1633491"/>
            <a:chExt cx="5151063" cy="465189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1320" y="3525657"/>
              <a:ext cx="2418118" cy="24312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橢圓 14"/>
            <p:cNvSpPr/>
            <p:nvPr/>
          </p:nvSpPr>
          <p:spPr>
            <a:xfrm>
              <a:off x="1944016" y="2477313"/>
              <a:ext cx="3870858" cy="364828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1782396" y="1633491"/>
              <a:ext cx="5151063" cy="465189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498901" y="2989944"/>
              <a:ext cx="533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小</a:t>
              </a:r>
              <a:endParaRPr lang="en-US" altLang="zh-CN" sz="6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CN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過</a:t>
              </a:r>
              <a:endPara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753328" y="2556161"/>
              <a:ext cx="76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大</a:t>
              </a:r>
              <a:endParaRPr lang="en-US" altLang="zh-CN" sz="6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CN" altLang="en-US" sz="6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過</a:t>
              </a:r>
              <a:endPara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23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73390" y="4449863"/>
            <a:ext cx="2932441" cy="470647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73391" y="3672246"/>
            <a:ext cx="2932441" cy="470647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3390" y="2892026"/>
            <a:ext cx="2932441" cy="470647"/>
          </a:xfrm>
          <a:prstGeom prst="rect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45AB20-8547-3323-FD44-F2C996385006}"/>
              </a:ext>
            </a:extLst>
          </p:cNvPr>
          <p:cNvSpPr txBox="1"/>
          <p:nvPr/>
        </p:nvSpPr>
        <p:spPr>
          <a:xfrm>
            <a:off x="284977" y="2148752"/>
            <a:ext cx="8900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</a:t>
            </a:r>
            <a:endParaRPr lang="en-US" altLang="zh-TW" sz="4800" b="1" i="0" u="none" strike="noStrike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r>
              <a:rPr lang="zh-TW" altLang="zh-TW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習</a:t>
            </a:r>
            <a:endParaRPr lang="en-US" altLang="zh-TW" sz="4800" b="1" i="0" u="none" strike="noStrike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r>
              <a:rPr lang="zh-TW" altLang="zh-TW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期</a:t>
            </a:r>
            <a:endParaRPr lang="en-US" altLang="zh-TW" sz="4800" b="1" i="0" u="none" strike="noStrike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r>
              <a:rPr lang="zh-TW" altLang="zh-TW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間</a:t>
            </a:r>
            <a:endParaRPr lang="zh-TW" altLang="en-US" sz="4800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F4D1373-7A96-CDCC-4A94-DAE4D96C4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014178"/>
              </p:ext>
            </p:extLst>
          </p:nvPr>
        </p:nvGraphicFramePr>
        <p:xfrm>
          <a:off x="1376262" y="0"/>
          <a:ext cx="106482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1354EDB8-3155-425D-91AF-CFE0EBDC2B2A}"/>
              </a:ext>
            </a:extLst>
          </p:cNvPr>
          <p:cNvSpPr txBox="1"/>
          <p:nvPr/>
        </p:nvSpPr>
        <p:spPr>
          <a:xfrm>
            <a:off x="1461104" y="1335986"/>
            <a:ext cx="293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（寒假一、二及四週）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E1AE2AA-D43D-458D-B070-4DE12D08C446}"/>
              </a:ext>
            </a:extLst>
          </p:cNvPr>
          <p:cNvSpPr txBox="1"/>
          <p:nvPr/>
        </p:nvSpPr>
        <p:spPr>
          <a:xfrm>
            <a:off x="1276838" y="3472191"/>
            <a:ext cx="315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（五～十一週，每週</a:t>
            </a:r>
            <a:r>
              <a:rPr lang="en-US" altLang="zh-TW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天）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53CC19-3FD5-4B51-8A67-69CFE89BEC1F}"/>
              </a:ext>
            </a:extLst>
          </p:cNvPr>
          <p:cNvSpPr txBox="1"/>
          <p:nvPr/>
        </p:nvSpPr>
        <p:spPr>
          <a:xfrm>
            <a:off x="7494338" y="2469541"/>
            <a:ext cx="4184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兒科：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08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00-16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社區：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08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00-17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長照：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08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00-16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婦女健康：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00-16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6948" y="361677"/>
            <a:ext cx="10077254" cy="9269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實習叮嚀</a:t>
            </a: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違反實習期間使用手機</a:t>
            </a:r>
            <a:r>
              <a:rPr lang="en-US" altLang="zh-TW" sz="49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52084" y="1494480"/>
            <a:ext cx="8507288" cy="502116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護理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科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系學生於實習期間，執行職務時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無正當理由使用手機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，並於下班後上傳照片或影音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禁止拍攝兒童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禁止拍攝精神疾患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第十五條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二十、其他違反學校相關規定，情事相當，顯非學生行為規範所應容者，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應予記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pic>
        <p:nvPicPr>
          <p:cNvPr id="7" name="圖片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4680" y="2286000"/>
            <a:ext cx="2837583" cy="171906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 rotWithShape="1">
          <a:blip r:embed="rId3" cstate="print"/>
          <a:srcRect l="10413" t="2735" r="11334" b="6453"/>
          <a:stretch/>
        </p:blipFill>
        <p:spPr bwMode="auto">
          <a:xfrm>
            <a:off x="8610600" y="2281341"/>
            <a:ext cx="1728192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30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02657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425757" y="375739"/>
            <a:ext cx="10488488" cy="70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171450" algn="ctr">
              <a:spcBef>
                <a:spcPts val="0"/>
              </a:spcBef>
              <a:buClr>
                <a:schemeClr val="dk2"/>
              </a:buClr>
              <a:buSzPts val="2700"/>
            </a:pPr>
            <a:br>
              <a:rPr lang="zh-TW" altLang="en-US" sz="2400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zh-TW" altLang="en-US" sz="2400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zh-TW" altLang="en-US" sz="48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+mn-cs"/>
                <a:sym typeface="Century Schoolbook"/>
              </a:rPr>
              <a:t>實習叮嚀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  <a:endParaRPr lang="en-US" altLang="zh-TW" sz="48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+mn-cs"/>
              <a:sym typeface="Arial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775520" y="836712"/>
            <a:ext cx="8712968" cy="5832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274320" indent="-381000">
              <a:spcBef>
                <a:spcPts val="0"/>
              </a:spcBef>
              <a:buClr>
                <a:schemeClr val="accent1"/>
              </a:buClr>
              <a:buSzPts val="1680"/>
              <a:buNone/>
            </a:pPr>
            <a:r>
              <a:rPr lang="zh-TW" alt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8089" y="3775529"/>
            <a:ext cx="4177199" cy="2812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9F6BCD5B-84C8-4960-A5BA-BB7A9B441D04}"/>
              </a:ext>
            </a:extLst>
          </p:cNvPr>
          <p:cNvGrpSpPr/>
          <p:nvPr/>
        </p:nvGrpSpPr>
        <p:grpSpPr>
          <a:xfrm>
            <a:off x="3581401" y="1081829"/>
            <a:ext cx="8371922" cy="5506323"/>
            <a:chOff x="1847528" y="1052737"/>
            <a:chExt cx="8371922" cy="5506323"/>
          </a:xfrm>
        </p:grpSpPr>
        <p:pic>
          <p:nvPicPr>
            <p:cNvPr id="454" name="Shape 4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7528" y="1052737"/>
              <a:ext cx="4177200" cy="269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Shape 4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96003" y="1052738"/>
              <a:ext cx="4123447" cy="264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Shape 45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32004" y="3746437"/>
              <a:ext cx="4065225" cy="28126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>
          <a:xfrm>
            <a:off x="10116129" y="6527402"/>
            <a:ext cx="2743200" cy="365125"/>
          </a:xfrm>
        </p:spPr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31</a:t>
            </a:fld>
            <a:endParaRPr lang="zh-TW" altLang="en-US" sz="1400" b="1" dirty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425807E-3CAB-43DF-82BA-A8749C5678EC}"/>
              </a:ext>
            </a:extLst>
          </p:cNvPr>
          <p:cNvSpPr txBox="1"/>
          <p:nvPr/>
        </p:nvSpPr>
        <p:spPr>
          <a:xfrm>
            <a:off x="232960" y="2713700"/>
            <a:ext cx="3214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護士帽綠緞帶黏貼方式</a:t>
            </a:r>
            <a:endParaRPr lang="en-US" altLang="zh-TW" sz="36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algn="ctr"/>
            <a:r>
              <a:rPr lang="en-US" altLang="zh-TW" sz="36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</a:t>
            </a:r>
            <a:r>
              <a:rPr lang="zh-TW" altLang="en-US" sz="3600" b="1" cap="small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僅慈濟志業體</a:t>
            </a:r>
            <a:r>
              <a:rPr lang="en-US" altLang="zh-TW" sz="36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)</a:t>
            </a:r>
            <a:endParaRPr lang="zh-TW" altLang="en-US" sz="3600" dirty="0"/>
          </a:p>
          <a:p>
            <a:pPr algn="ctr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5764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3407024" y="442541"/>
            <a:ext cx="8784976" cy="70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171450" algn="ctr">
              <a:spcBef>
                <a:spcPts val="0"/>
              </a:spcBef>
              <a:buClr>
                <a:schemeClr val="dk2"/>
              </a:buClr>
              <a:buSzPts val="2700"/>
            </a:pPr>
            <a:br>
              <a:rPr lang="zh-TW" altLang="en-US" sz="4000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zh-TW" altLang="en-US" sz="4000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實習計畫</a:t>
            </a:r>
            <a:endParaRPr lang="en-US" altLang="zh-TW" sz="54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775520" y="836712"/>
            <a:ext cx="8712968" cy="5832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274320" indent="-381000">
              <a:spcBef>
                <a:spcPts val="0"/>
              </a:spcBef>
              <a:buClr>
                <a:schemeClr val="accent1"/>
              </a:buClr>
              <a:buSzPts val="1680"/>
              <a:buNone/>
            </a:pPr>
            <a:r>
              <a:rPr lang="zh-TW" alt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32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9BA99F-8487-49CC-90F8-ACEF0025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483" y="1535324"/>
            <a:ext cx="4327793" cy="43277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AB54416-5E12-48AC-9A47-F67B016AD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6"/>
          <a:stretch/>
        </p:blipFill>
        <p:spPr>
          <a:xfrm>
            <a:off x="179724" y="2772606"/>
            <a:ext cx="2563476" cy="13722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8342DA-862E-4B9A-967C-281AB2476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80" y="1841369"/>
            <a:ext cx="4409082" cy="44594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A290EF6-E5B4-40CD-90A7-F48492D8D7ED}"/>
              </a:ext>
            </a:extLst>
          </p:cNvPr>
          <p:cNvSpPr txBox="1"/>
          <p:nvPr/>
        </p:nvSpPr>
        <p:spPr>
          <a:xfrm>
            <a:off x="473973" y="784597"/>
            <a:ext cx="5658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實習計畫及校外指導老師聯絡方式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請用</a:t>
            </a:r>
            <a:r>
              <a:rPr lang="en-US" altLang="zh-TW" sz="2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gms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5DB442E-7388-4027-80C7-4E87CD7DFA87}"/>
              </a:ext>
            </a:extLst>
          </p:cNvPr>
          <p:cNvSpPr/>
          <p:nvPr/>
        </p:nvSpPr>
        <p:spPr>
          <a:xfrm>
            <a:off x="2540114" y="3308808"/>
            <a:ext cx="521955" cy="4147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8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B60620-3222-39A3-0E3B-17B7D076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15" y="298547"/>
            <a:ext cx="7467600" cy="907565"/>
          </a:xfr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indent="-317500" algn="ctr">
              <a:buClr>
                <a:schemeClr val="accent1"/>
              </a:buClr>
              <a:buSzPts val="5000"/>
            </a:pPr>
            <a:r>
              <a:rPr lang="zh-TW" altLang="zh-TW" sz="5400" b="1" cap="small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Arial"/>
              </a:rPr>
              <a:t>實習資源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5400" b="1" cap="small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8BD71C-C2B6-9FED-F779-819CE6A25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33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" name="圖片 4" descr="一張含有 文字, 字型, 螢幕擷取畫面, 代數 的圖片&#10;&#10;自動產生的描述">
            <a:hlinkClick r:id="rId2"/>
            <a:extLst>
              <a:ext uri="{FF2B5EF4-FFF2-40B4-BE49-F238E27FC236}">
                <a16:creationId xmlns:a16="http://schemas.microsoft.com/office/drawing/2014/main" id="{D66072A2-B69D-BCBA-D610-8534C5413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0"/>
          <a:stretch/>
        </p:blipFill>
        <p:spPr>
          <a:xfrm>
            <a:off x="1167384" y="1313619"/>
            <a:ext cx="3798471" cy="4523560"/>
          </a:xfrm>
          <a:prstGeom prst="rect">
            <a:avLst/>
          </a:prstGeom>
        </p:spPr>
      </p:pic>
      <p:pic>
        <p:nvPicPr>
          <p:cNvPr id="7" name="圖片 6" descr="一張含有 文字, 螢幕擷取畫面, 網站, 網頁 的圖片&#10;&#10;自動產生的描述">
            <a:extLst>
              <a:ext uri="{FF2B5EF4-FFF2-40B4-BE49-F238E27FC236}">
                <a16:creationId xmlns:a16="http://schemas.microsoft.com/office/drawing/2014/main" id="{9F194410-DEC6-E71E-E150-C8D437977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b="38958"/>
          <a:stretch/>
        </p:blipFill>
        <p:spPr>
          <a:xfrm>
            <a:off x="4659731" y="1313619"/>
            <a:ext cx="6364885" cy="53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8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910008" y="590609"/>
            <a:ext cx="8496944" cy="778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indent="-285750" algn="ctr">
              <a:spcBef>
                <a:spcPts val="0"/>
              </a:spcBef>
              <a:buClr>
                <a:schemeClr val="accent1"/>
              </a:buClr>
              <a:buSzPts val="4500"/>
            </a:pPr>
            <a:r>
              <a:rPr lang="zh-TW" altLang="en-US" sz="48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實習資源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zh-TW" altLang="en-US" sz="48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34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2AF7DA-1C7D-4E0C-9509-0048A1EEE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"/>
            <a:ext cx="5806702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35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A397B3C2-A3EB-45AA-8EF3-D4AAC66E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2" b="91980" l="22273" r="76705">
                        <a14:foregroundMark x1="28409" y1="14505" x2="55455" y2="14505"/>
                        <a14:foregroundMark x1="55455" y1="14505" x2="46705" y2="14334"/>
                        <a14:foregroundMark x1="46705" y1="14334" x2="42500" y2="8362"/>
                        <a14:foregroundMark x1="25568" y1="17065" x2="22386" y2="27986"/>
                        <a14:foregroundMark x1="22386" y1="27986" x2="22273" y2="39249"/>
                        <a14:foregroundMark x1="22273" y1="39249" x2="26250" y2="48294"/>
                        <a14:foregroundMark x1="26250" y1="48294" x2="26250" y2="48464"/>
                        <a14:foregroundMark x1="53636" y1="35495" x2="48295" y2="44369"/>
                        <a14:foregroundMark x1="48295" y1="44369" x2="39773" y2="50853"/>
                        <a14:foregroundMark x1="41023" y1="52901" x2="41023" y2="54096"/>
                        <a14:foregroundMark x1="41364" y1="55631" x2="45000" y2="55631"/>
                        <a14:foregroundMark x1="40341" y1="56314" x2="42273" y2="61092"/>
                        <a14:foregroundMark x1="72614" y1="49488" x2="76932" y2="58532"/>
                        <a14:foregroundMark x1="76932" y1="58532" x2="76705" y2="70648"/>
                        <a14:foregroundMark x1="76705" y1="70648" x2="74432" y2="79181"/>
                        <a14:foregroundMark x1="48068" y1="86177" x2="64318" y2="92150"/>
                        <a14:foregroundMark x1="64318" y1="92150" x2="71818" y2="91980"/>
                        <a14:foregroundMark x1="71818" y1="91980" x2="74432" y2="90102"/>
                        <a14:foregroundMark x1="48068" y1="86519" x2="48068" y2="86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5197" r="19411" b="4582"/>
          <a:stretch/>
        </p:blipFill>
        <p:spPr>
          <a:xfrm>
            <a:off x="6096000" y="1834343"/>
            <a:ext cx="5070954" cy="4704569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AF74749-6E9E-4935-91C2-B231C53D2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26511" r="30303" b="28466"/>
          <a:stretch/>
        </p:blipFill>
        <p:spPr>
          <a:xfrm>
            <a:off x="1198865" y="1044335"/>
            <a:ext cx="5070954" cy="3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1281250" y="0"/>
            <a:ext cx="8218488" cy="2738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274320" indent="-274320" algn="ctr">
              <a:spcBef>
                <a:spcPts val="0"/>
              </a:spcBef>
              <a:buClr>
                <a:schemeClr val="accent1"/>
              </a:buClr>
              <a:buSzPts val="1680"/>
              <a:buNone/>
            </a:pPr>
            <a:endParaRPr sz="2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indent="-514350" algn="ctr">
              <a:spcBef>
                <a:spcPts val="580"/>
              </a:spcBef>
              <a:buClr>
                <a:schemeClr val="accent1"/>
              </a:buClr>
              <a:buSzPts val="3780"/>
              <a:buNone/>
            </a:pPr>
            <a:r>
              <a:rPr lang="zh-TW" altLang="en-US" sz="5400" b="1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entury Schoolbook"/>
              </a:rPr>
              <a:t>   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祝福大家</a:t>
            </a:r>
          </a:p>
          <a:p>
            <a:pPr marL="274320" indent="-514350" algn="ctr">
              <a:spcBef>
                <a:spcPts val="580"/>
              </a:spcBef>
              <a:buClr>
                <a:schemeClr val="accent1"/>
              </a:buClr>
              <a:buSzPts val="3780"/>
              <a:buNone/>
            </a:pP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 順利通過實習的考驗</a:t>
            </a:r>
            <a:r>
              <a:rPr lang="en-US" altLang="zh-TW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~</a:t>
            </a:r>
            <a:endParaRPr lang="zh-TW" altLang="en-US" sz="5400" b="1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pic>
        <p:nvPicPr>
          <p:cNvPr id="501" name="Shape 501" descr="nurse-1201410201359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331" y="2644160"/>
            <a:ext cx="3532191" cy="353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altLang="zh-TW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/>
              <a:t>36</a:t>
            </a:fld>
            <a:endParaRPr lang="zh-TW" altLang="en-US" sz="1400" b="1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02" y="2246051"/>
            <a:ext cx="4501718" cy="4501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F5B943F-86F7-5F30-09E4-F65CAED5DE43}"/>
              </a:ext>
            </a:extLst>
          </p:cNvPr>
          <p:cNvSpPr txBox="1"/>
          <p:nvPr/>
        </p:nvSpPr>
        <p:spPr>
          <a:xfrm>
            <a:off x="3838818" y="35094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實習體檢</a:t>
            </a:r>
            <a:r>
              <a:rPr lang="zh-TW" altLang="en-US" sz="48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安排</a:t>
            </a:r>
            <a:r>
              <a:rPr lang="en-US" altLang="zh-TW" sz="40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1/3</a:t>
            </a:r>
            <a:endParaRPr lang="zh-TW" altLang="en-US" sz="4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7C263C0-A115-E62D-988F-E3458E025106}"/>
              </a:ext>
            </a:extLst>
          </p:cNvPr>
          <p:cNvSpPr txBox="1"/>
          <p:nvPr/>
        </p:nvSpPr>
        <p:spPr>
          <a:xfrm>
            <a:off x="939709" y="1295656"/>
            <a:ext cx="105329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zh-TW" altLang="en-US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依</a:t>
            </a: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合約規定實習前一個月需收到學生</a:t>
            </a:r>
            <a:r>
              <a:rPr lang="zh-TW" altLang="zh-TW" sz="3200" b="1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體檢報告</a:t>
            </a: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，才能到單位實習。</a:t>
            </a:r>
            <a:endParaRPr lang="en-US" altLang="zh-TW"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571500" lvl="0" indent="-571500"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實習組會因不同醫院要求，繳交體檢報告。</a:t>
            </a:r>
            <a:endParaRPr lang="en-US" altLang="zh-TW"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571500" lvl="0" indent="-571500"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體檢資料若</a:t>
            </a:r>
            <a:r>
              <a:rPr lang="zh-TW" altLang="zh-TW" sz="3200" b="1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過期了</a:t>
            </a: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，經醫院要求，</a:t>
            </a:r>
            <a:r>
              <a:rPr lang="zh-TW" altLang="zh-TW" sz="3200" b="1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需配合醫院完成體檢</a:t>
            </a:r>
            <a:r>
              <a:rPr lang="zh-TW" alt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，始得進行實習。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82885899-7F17-F463-6DF0-1367544E7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61341"/>
              </p:ext>
            </p:extLst>
          </p:nvPr>
        </p:nvGraphicFramePr>
        <p:xfrm>
          <a:off x="829517" y="3200400"/>
          <a:ext cx="11362483" cy="451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 descr="一張含有 美工圖案, 圖畫, 卡通, 圖解 的圖片&#10;&#10;自動產生的描述">
            <a:extLst>
              <a:ext uri="{FF2B5EF4-FFF2-40B4-BE49-F238E27FC236}">
                <a16:creationId xmlns:a16="http://schemas.microsoft.com/office/drawing/2014/main" id="{24CA53DF-4397-4A00-A907-485184629A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2"/>
          <a:stretch/>
        </p:blipFill>
        <p:spPr>
          <a:xfrm flipH="1">
            <a:off x="2162374" y="4833831"/>
            <a:ext cx="1773356" cy="17526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8EA0D92-DE09-A547-B4BA-73E260DCFEFE}"/>
              </a:ext>
            </a:extLst>
          </p:cNvPr>
          <p:cNvSpPr txBox="1"/>
          <p:nvPr/>
        </p:nvSpPr>
        <p:spPr>
          <a:xfrm>
            <a:off x="679097" y="2551837"/>
            <a:ext cx="441174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5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實習體檢</a:t>
            </a: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項目</a:t>
            </a:r>
            <a:endParaRPr lang="en-US" altLang="zh-TW" sz="5400" b="1" cap="small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algn="ctr"/>
            <a:r>
              <a:rPr lang="en-US" altLang="zh-TW" sz="44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2/3</a:t>
            </a:r>
            <a:endParaRPr lang="zh-TW" altLang="en-US" sz="4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BA4FB4-B3F2-45C9-83E7-489D3E0BC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8" y="94660"/>
            <a:ext cx="5861985" cy="666868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5"/>
          <p:cNvSpPr txBox="1"/>
          <p:nvPr/>
        </p:nvSpPr>
        <p:spPr>
          <a:xfrm>
            <a:off x="1734008" y="2563254"/>
            <a:ext cx="284017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enter the text you want to express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4009" y="2193922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pic>
        <p:nvPicPr>
          <p:cNvPr id="12" name="圖片 11" descr="一張含有 文字, 字型, 螢幕擷取畫面, 數字 的圖片&#10;&#10;自動產生的描述">
            <a:extLst>
              <a:ext uri="{FF2B5EF4-FFF2-40B4-BE49-F238E27FC236}">
                <a16:creationId xmlns:a16="http://schemas.microsoft.com/office/drawing/2014/main" id="{A23F3BBA-217E-96A6-3428-26F6C55AF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1703018"/>
            <a:ext cx="11794596" cy="383259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52B655A-804A-50E1-6710-BBB28C3F1F36}"/>
              </a:ext>
            </a:extLst>
          </p:cNvPr>
          <p:cNvSpPr txBox="1"/>
          <p:nvPr/>
        </p:nvSpPr>
        <p:spPr>
          <a:xfrm>
            <a:off x="2696065" y="767892"/>
            <a:ext cx="7064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5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</a:t>
            </a:r>
            <a:r>
              <a:rPr lang="zh-TW" altLang="en-US" sz="5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疫苗施打</a:t>
            </a:r>
            <a:r>
              <a:rPr lang="zh-TW" altLang="en-US" sz="5400" b="1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項目</a:t>
            </a:r>
            <a:r>
              <a:rPr lang="en-US" altLang="zh-TW" sz="44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3/3</a:t>
            </a:r>
            <a:endParaRPr lang="zh-TW" altLang="en-US" sz="5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5500764" y="2022670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6932689" y="3110107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467551" y="4953195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KYS</a:t>
            </a:r>
          </a:p>
        </p:txBody>
      </p:sp>
      <p:sp>
        <p:nvSpPr>
          <p:cNvPr id="16" name="文本框 17"/>
          <p:cNvSpPr txBox="1">
            <a:spLocks noChangeArrowheads="1"/>
          </p:cNvSpPr>
          <p:nvPr/>
        </p:nvSpPr>
        <p:spPr bwMode="auto">
          <a:xfrm>
            <a:off x="4537151" y="4953195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72F26B5-5A05-C604-E4A6-79AAF7695F41}"/>
              </a:ext>
            </a:extLst>
          </p:cNvPr>
          <p:cNvSpPr txBox="1"/>
          <p:nvPr/>
        </p:nvSpPr>
        <p:spPr>
          <a:xfrm>
            <a:off x="3223967" y="713577"/>
            <a:ext cx="5372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5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實習</a:t>
            </a:r>
            <a:r>
              <a:rPr lang="zh-TW" altLang="en-US" sz="5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住宿申請</a:t>
            </a:r>
            <a:r>
              <a:rPr lang="en-US" altLang="zh-TW" sz="44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1/4</a:t>
            </a:r>
            <a:endParaRPr lang="zh-TW" altLang="en-US" sz="5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38A77FE-7894-408D-33F8-C4C3FD18E643}"/>
              </a:ext>
            </a:extLst>
          </p:cNvPr>
          <p:cNvSpPr txBox="1"/>
          <p:nvPr/>
        </p:nvSpPr>
        <p:spPr>
          <a:xfrm>
            <a:off x="1161619" y="1453946"/>
            <a:ext cx="9980864" cy="50167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74320" indent="-274320">
              <a:lnSpc>
                <a:spcPct val="200000"/>
              </a:lnSpc>
              <a:buClr>
                <a:schemeClr val="accent1"/>
              </a:buClr>
              <a:buSzPts val="2100"/>
              <a:buFont typeface="Noto Sans Symbols"/>
              <a:buChar char="•"/>
            </a:pP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實習組將統一登記學生住宿狀況，請同學依規定登記</a:t>
            </a:r>
            <a:endParaRPr lang="en-US" altLang="zh-TW" sz="32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Arial"/>
            </a:endParaRPr>
          </a:p>
          <a:p>
            <a:pPr marL="274320" indent="-274320">
              <a:lnSpc>
                <a:spcPct val="200000"/>
              </a:lnSpc>
              <a:buClr>
                <a:schemeClr val="accent1"/>
              </a:buClr>
              <a:buSzPts val="2100"/>
              <a:buFont typeface="Noto Sans Symbols"/>
              <a:buChar char="•"/>
            </a:pP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如未按規定時間內申請</a:t>
            </a: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或異動</a:t>
            </a: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者</a:t>
            </a:r>
            <a:r>
              <a:rPr lang="en-US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(</a:t>
            </a: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含外地住宿</a:t>
            </a:r>
            <a:r>
              <a:rPr lang="en-US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)</a:t>
            </a: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lang="zh-TW" alt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實習組不協助申請住宿</a:t>
            </a:r>
            <a:r>
              <a:rPr lang="zh-TW" altLang="zh-TW" sz="3200" b="1" i="0" u="none" strike="noStrike" cap="none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lang="en-US" altLang="zh-TW" sz="3200" b="1" i="0" u="none" strike="noStrike" cap="none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Arial"/>
            </a:endParaRPr>
          </a:p>
          <a:p>
            <a:pPr marL="274320" marR="0" lvl="0" indent="-2743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•"/>
            </a:pP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寒假期間申請學校住宿之同學於</a:t>
            </a:r>
            <a:r>
              <a:rPr lang="en-US" altLang="zh-TW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12/27</a:t>
            </a: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完成。</a:t>
            </a:r>
            <a:endParaRPr lang="en-US" altLang="zh-TW" sz="3200" b="1" dirty="0">
              <a:solidFill>
                <a:schemeClr val="dk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Arial"/>
            </a:endParaRPr>
          </a:p>
          <a:p>
            <a:pPr marL="274320" marR="0" lvl="0" indent="-2743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•"/>
            </a:pPr>
            <a:r>
              <a:rPr lang="zh-TW" altLang="en-US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寒假</a:t>
            </a: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住宿</a:t>
            </a:r>
            <a:r>
              <a:rPr lang="zh-TW" altLang="en-US" sz="32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申</a:t>
            </a: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請</a:t>
            </a:r>
            <a:r>
              <a:rPr lang="zh-TW" altLang="zh-TW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點選各班導師</a:t>
            </a:r>
            <a:r>
              <a:rPr lang="zh-TW" altLang="zh-TW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，勿點選實習組員。</a:t>
            </a:r>
            <a:endParaRPr lang="zh-TW" altLang="zh-TW"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549017D-4A99-F135-0E64-190B8E3CEACA}"/>
              </a:ext>
            </a:extLst>
          </p:cNvPr>
          <p:cNvSpPr txBox="1"/>
          <p:nvPr/>
        </p:nvSpPr>
        <p:spPr>
          <a:xfrm>
            <a:off x="6224012" y="672278"/>
            <a:ext cx="5876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i="0" u="none" strike="noStrike" cap="small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各院所住宿相關事項</a:t>
            </a:r>
            <a:r>
              <a:rPr lang="en-US" altLang="zh-TW" sz="3600" b="1" i="0" u="none" strike="noStrike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2</a:t>
            </a:r>
            <a:r>
              <a:rPr lang="en-US" altLang="zh-TW" sz="36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/4</a:t>
            </a:r>
            <a:endParaRPr lang="zh-TW" altLang="en-US" sz="4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78267A-F84F-704B-9464-4A94285CAF40}"/>
              </a:ext>
            </a:extLst>
          </p:cNvPr>
          <p:cNvSpPr txBox="1"/>
          <p:nvPr/>
        </p:nvSpPr>
        <p:spPr>
          <a:xfrm>
            <a:off x="6681355" y="3251046"/>
            <a:ext cx="4961854" cy="1955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74320" indent="-274320">
              <a:lnSpc>
                <a:spcPct val="150000"/>
              </a:lnSpc>
              <a:buClr>
                <a:schemeClr val="accent1"/>
              </a:buClr>
              <a:buSzPts val="2100"/>
              <a:buFont typeface="Noto Sans Symbols"/>
              <a:buChar char="•"/>
            </a:pPr>
            <a:r>
              <a:rPr lang="zh-TW" altLang="en-US" sz="2800" b="1" i="0" u="none" strike="noStrike" cap="none" dirty="0">
                <a:solidFill>
                  <a:srgbClr val="FF0000"/>
                </a:solidFill>
                <a:highlight>
                  <a:srgbClr val="FFFF00"/>
                </a:highlight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大林、台中慈院因男生床位有限，若未申請成功，住宿問題由學生自行處理。</a:t>
            </a:r>
            <a:endParaRPr lang="en-US" altLang="zh-TW" sz="2800" b="1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1C94E40-4C0D-40CD-A527-A8907601E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/>
          <a:stretch/>
        </p:blipFill>
        <p:spPr>
          <a:xfrm>
            <a:off x="0" y="32862"/>
            <a:ext cx="5876540" cy="643027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9DBC0BC-6CB1-4273-9367-2849020E5360}"/>
              </a:ext>
            </a:extLst>
          </p:cNvPr>
          <p:cNvSpPr txBox="1"/>
          <p:nvPr/>
        </p:nvSpPr>
        <p:spPr>
          <a:xfrm>
            <a:off x="6681355" y="2468906"/>
            <a:ext cx="48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＊搜尋請從「護理學系」網站進去</a:t>
            </a:r>
          </a:p>
        </p:txBody>
      </p:sp>
    </p:spTree>
    <p:extLst>
      <p:ext uri="{BB962C8B-B14F-4D97-AF65-F5344CB8AC3E}">
        <p14:creationId xmlns:p14="http://schemas.microsoft.com/office/powerpoint/2010/main" val="239279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76BC4D6-ED53-2206-DB3D-1B19498A2FE7}"/>
              </a:ext>
            </a:extLst>
          </p:cNvPr>
          <p:cNvSpPr txBox="1"/>
          <p:nvPr/>
        </p:nvSpPr>
        <p:spPr>
          <a:xfrm>
            <a:off x="1611983" y="363628"/>
            <a:ext cx="8804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學校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及外地</a:t>
            </a:r>
            <a:r>
              <a:rPr lang="zh-TW" altLang="zh-TW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住宿申請</a:t>
            </a:r>
            <a:r>
              <a:rPr lang="zh-TW" altLang="en-US" sz="5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確認</a:t>
            </a:r>
            <a:r>
              <a:rPr lang="en-US" altLang="zh-TW" sz="4400" b="1" cap="small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Arial"/>
              </a:rPr>
              <a:t>3/4</a:t>
            </a:r>
            <a:endParaRPr lang="zh-TW" altLang="en-US" sz="5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DE5EF1-AA41-717E-4548-05F5CD00D69A}"/>
              </a:ext>
            </a:extLst>
          </p:cNvPr>
          <p:cNvSpPr/>
          <p:nvPr/>
        </p:nvSpPr>
        <p:spPr>
          <a:xfrm>
            <a:off x="1829247" y="4586533"/>
            <a:ext cx="9353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實習組因公務需求，有保留名單調動權利。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男性、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3" panose="05040102010807070707" pitchFamily="18" charset="2"/>
              </a:rPr>
              <a:t>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申請醫院住宿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（★）申請學校住宿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(*)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非當屆、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外籍生。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CE2F4FF-33EF-ABA2-52E3-D63B2CE8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51395"/>
              </p:ext>
            </p:extLst>
          </p:nvPr>
        </p:nvGraphicFramePr>
        <p:xfrm>
          <a:off x="4399150" y="1389889"/>
          <a:ext cx="3025777" cy="3368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5777">
                  <a:extLst>
                    <a:ext uri="{9D8B030D-6E8A-4147-A177-3AD203B41FA5}">
                      <a16:colId xmlns:a16="http://schemas.microsoft.com/office/drawing/2014/main" val="1037035133"/>
                    </a:ext>
                  </a:extLst>
                </a:gridCol>
              </a:tblGrid>
              <a:tr h="78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花蓮慈濟醫院合十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骨科</a:t>
                      </a: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288" marR="25288" marT="0" marB="0"/>
                </a:tc>
                <a:extLst>
                  <a:ext uri="{0D108BD9-81ED-4DB2-BD59-A6C34878D82A}">
                    <a16:rowId xmlns:a16="http://schemas.microsoft.com/office/drawing/2014/main" val="1679799775"/>
                  </a:ext>
                </a:extLst>
              </a:tr>
              <a:tr h="392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蔡依林</a:t>
                      </a:r>
                      <a:r>
                        <a:rPr 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288" marR="25288" marT="0" marB="0"/>
                </a:tc>
                <a:extLst>
                  <a:ext uri="{0D108BD9-81ED-4DB2-BD59-A6C34878D82A}">
                    <a16:rowId xmlns:a16="http://schemas.microsoft.com/office/drawing/2014/main" val="549438708"/>
                  </a:ext>
                </a:extLst>
              </a:tr>
              <a:tr h="392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5288" marR="25288" marT="0" marB="0"/>
                </a:tc>
                <a:extLst>
                  <a:ext uri="{0D108BD9-81ED-4DB2-BD59-A6C34878D82A}">
                    <a16:rowId xmlns:a16="http://schemas.microsoft.com/office/drawing/2014/main" val="2920432278"/>
                  </a:ext>
                </a:extLst>
              </a:tr>
              <a:tr h="1799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200000</a:t>
                      </a: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244444</a:t>
                      </a: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</a:t>
                      </a:r>
                      <a:r>
                        <a:rPr lang="zh-TW" alt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255555</a:t>
                      </a:r>
                      <a:endParaRPr 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266666</a:t>
                      </a:r>
                      <a:r>
                        <a:rPr lang="en-US" altLang="zh-TW" sz="2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</a:t>
                      </a:r>
                      <a:r>
                        <a:rPr lang="zh-TW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♂</a:t>
                      </a:r>
                      <a:endParaRPr lang="en-US" altLang="zh-TW" sz="2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5288" marR="25288" marT="0" marB="0"/>
                </a:tc>
                <a:extLst>
                  <a:ext uri="{0D108BD9-81ED-4DB2-BD59-A6C34878D82A}">
                    <a16:rowId xmlns:a16="http://schemas.microsoft.com/office/drawing/2014/main" val="2546806272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41C6-9651-494A-9F58-0EC1001BA2D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07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12718</TotalTime>
  <Words>2255</Words>
  <Application>Microsoft Office PowerPoint</Application>
  <PresentationFormat>寬螢幕</PresentationFormat>
  <Paragraphs>315</Paragraphs>
  <Slides>36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4" baseType="lpstr">
      <vt:lpstr>等线</vt:lpstr>
      <vt:lpstr>等线 Light</vt:lpstr>
      <vt:lpstr>Inconsolata</vt:lpstr>
      <vt:lpstr>微软雅黑</vt:lpstr>
      <vt:lpstr>Noto Sans Symbols</vt:lpstr>
      <vt:lpstr>SimSun</vt:lpstr>
      <vt:lpstr>SimSun</vt:lpstr>
      <vt:lpstr>Microsoft JhengHei</vt:lpstr>
      <vt:lpstr>PMingLiU</vt:lpstr>
      <vt:lpstr>PMingLiU</vt:lpstr>
      <vt:lpstr>標楷體</vt:lpstr>
      <vt:lpstr>Arial</vt:lpstr>
      <vt:lpstr>Calibri</vt:lpstr>
      <vt:lpstr>Century Schoolbook</vt:lpstr>
      <vt:lpstr>Times New Roman</vt:lpstr>
      <vt:lpstr>Wingdings</vt:lpstr>
      <vt:lpstr>Wingdings 3</vt:lpstr>
      <vt:lpstr>Office 主题​​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違反住宿規則4/4</vt:lpstr>
      <vt:lpstr>PowerPoint 簡報</vt:lpstr>
      <vt:lpstr>實習重修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自願停止實習流程</vt:lpstr>
      <vt:lpstr>PowerPoint 簡報</vt:lpstr>
      <vt:lpstr>個資保護法說明1/2</vt:lpstr>
      <vt:lpstr>違反個資保護法2/2</vt:lpstr>
      <vt:lpstr>針扎處理1/2</vt:lpstr>
      <vt:lpstr>針扎處理流程 2/2</vt:lpstr>
      <vt:lpstr>實習期間遇到性騷擾怎麼辦1/2</vt:lpstr>
      <vt:lpstr>性別平等工作法2/2</vt:lpstr>
      <vt:lpstr> 實習叮嚀1/5</vt:lpstr>
      <vt:lpstr> 實習叮嚀2/5</vt:lpstr>
      <vt:lpstr> 實習叮嚀3/5</vt:lpstr>
      <vt:lpstr>實習叮嚀-違反實習期間使用手機4/5</vt:lpstr>
      <vt:lpstr>  實習叮嚀5/5</vt:lpstr>
      <vt:lpstr>  實習計畫</vt:lpstr>
      <vt:lpstr>實習資源1/2</vt:lpstr>
      <vt:lpstr>實習資源2/2</vt:lpstr>
      <vt:lpstr>PowerPoint 簡報</vt:lpstr>
      <vt:lpstr>PowerPoint 簡報</vt:lpstr>
    </vt:vector>
  </TitlesOfParts>
  <Manager/>
  <Company>http://www.ypppt.com/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user</cp:lastModifiedBy>
  <cp:revision>107</cp:revision>
  <cp:lastPrinted>2023-12-07T03:10:42Z</cp:lastPrinted>
  <dcterms:created xsi:type="dcterms:W3CDTF">2016-12-26T14:34:00Z</dcterms:created>
  <dcterms:modified xsi:type="dcterms:W3CDTF">2025-02-05T02:53:41Z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